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8288000" cy="10287000"/>
  <p:notesSz cx="6858000" cy="9144000"/>
  <p:embeddedFontLst>
    <p:embeddedFont>
      <p:font typeface="Quicksand Bold" charset="1" panose="00000000000000000000"/>
      <p:regular r:id="rId43"/>
    </p:embeddedFont>
    <p:embeddedFont>
      <p:font typeface="Quicksand" charset="1" panose="00000000000000000000"/>
      <p:regular r:id="rId46"/>
    </p:embeddedFont>
    <p:embeddedFont>
      <p:font typeface="Open Sans" charset="1" panose="020B0606030504020204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notesMasters/notesMaster1.xml" Type="http://schemas.openxmlformats.org/officeDocument/2006/relationships/notesMaster"/><Relationship Id="rId41" Target="theme/theme2.xml" Type="http://schemas.openxmlformats.org/officeDocument/2006/relationships/theme"/><Relationship Id="rId42" Target="notesSlides/notesSlide1.xml" Type="http://schemas.openxmlformats.org/officeDocument/2006/relationships/notesSlide"/><Relationship Id="rId43" Target="fonts/font43.fntdata" Type="http://schemas.openxmlformats.org/officeDocument/2006/relationships/font"/><Relationship Id="rId44" Target="notesSlides/notesSlide2.xml" Type="http://schemas.openxmlformats.org/officeDocument/2006/relationships/notesSlide"/><Relationship Id="rId45" Target="notesSlides/notesSlide3.xml" Type="http://schemas.openxmlformats.org/officeDocument/2006/relationships/notesSlide"/><Relationship Id="rId46" Target="fonts/font46.fntdata" Type="http://schemas.openxmlformats.org/officeDocument/2006/relationships/font"/><Relationship Id="rId47" Target="notesSlides/notesSlide4.xml" Type="http://schemas.openxmlformats.org/officeDocument/2006/relationships/notesSlide"/><Relationship Id="rId48" Target="notesSlides/notesSlide5.xml" Type="http://schemas.openxmlformats.org/officeDocument/2006/relationships/notesSlide"/><Relationship Id="rId49" Target="notesSlides/notesSlide6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7.xml" Type="http://schemas.openxmlformats.org/officeDocument/2006/relationships/notesSlide"/><Relationship Id="rId51" Target="fonts/font51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renan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renan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pedro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artur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giovanna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pedro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pedro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Relationship Id="rId3" Target="../media/image3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0.pn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0.pn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4.jpe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png" Type="http://schemas.openxmlformats.org/officeDocument/2006/relationships/image"/><Relationship Id="rId4" Target="../media/image45.png" Type="http://schemas.openxmlformats.org/officeDocument/2006/relationships/image"/><Relationship Id="rId5" Target="../media/image4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0.pn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0.svg" Type="http://schemas.openxmlformats.org/officeDocument/2006/relationships/image"/><Relationship Id="rId4" Target="../media/image61.png" Type="http://schemas.openxmlformats.org/officeDocument/2006/relationships/image"/><Relationship Id="rId5" Target="../media/image62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63.png" Type="http://schemas.openxmlformats.org/officeDocument/2006/relationships/image"/><Relationship Id="rId4" Target="../media/image6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1.jpe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2" Target="../notesSlides/notesSlide5.xml" Type="http://schemas.openxmlformats.org/officeDocument/2006/relationships/notesSlide"/><Relationship Id="rId3" Target="../media/image10.pn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84734">
                <a:alpha val="100000"/>
              </a:srgbClr>
            </a:gs>
            <a:gs pos="100000">
              <a:srgbClr val="12605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7777" y="1657583"/>
            <a:ext cx="16232446" cy="6971834"/>
            <a:chOff x="0" y="0"/>
            <a:chExt cx="4275212" cy="18362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5212" cy="1836203"/>
            </a:xfrm>
            <a:custGeom>
              <a:avLst/>
              <a:gdLst/>
              <a:ahLst/>
              <a:cxnLst/>
              <a:rect r="r" b="b" t="t" l="l"/>
              <a:pathLst>
                <a:path h="1836203" w="4275212">
                  <a:moveTo>
                    <a:pt x="24324" y="0"/>
                  </a:moveTo>
                  <a:lnTo>
                    <a:pt x="4250888" y="0"/>
                  </a:lnTo>
                  <a:cubicBezTo>
                    <a:pt x="4264322" y="0"/>
                    <a:pt x="4275212" y="10890"/>
                    <a:pt x="4275212" y="24324"/>
                  </a:cubicBezTo>
                  <a:lnTo>
                    <a:pt x="4275212" y="1811879"/>
                  </a:lnTo>
                  <a:cubicBezTo>
                    <a:pt x="4275212" y="1818330"/>
                    <a:pt x="4272650" y="1824517"/>
                    <a:pt x="4268088" y="1829079"/>
                  </a:cubicBezTo>
                  <a:cubicBezTo>
                    <a:pt x="4263526" y="1833641"/>
                    <a:pt x="4257339" y="1836203"/>
                    <a:pt x="4250888" y="1836203"/>
                  </a:cubicBezTo>
                  <a:lnTo>
                    <a:pt x="24324" y="1836203"/>
                  </a:lnTo>
                  <a:cubicBezTo>
                    <a:pt x="10890" y="1836203"/>
                    <a:pt x="0" y="1825313"/>
                    <a:pt x="0" y="1811879"/>
                  </a:cubicBezTo>
                  <a:lnTo>
                    <a:pt x="0" y="24324"/>
                  </a:lnTo>
                  <a:cubicBezTo>
                    <a:pt x="0" y="10890"/>
                    <a:pt x="10890" y="0"/>
                    <a:pt x="24324" y="0"/>
                  </a:cubicBezTo>
                  <a:close/>
                </a:path>
              </a:pathLst>
            </a:custGeom>
            <a:ln w="95250" cap="rnd">
              <a:gradFill>
                <a:gsLst>
                  <a:gs pos="0">
                    <a:srgbClr val="084734">
                      <a:alpha val="100000"/>
                    </a:srgbClr>
                  </a:gs>
                  <a:gs pos="100000">
                    <a:srgbClr val="12605D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5212" cy="1874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0">
            <a:off x="-1490815" y="-1337267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3"/>
                </a:moveTo>
                <a:lnTo>
                  <a:pt x="3606038" y="3560963"/>
                </a:lnTo>
                <a:lnTo>
                  <a:pt x="3606038" y="0"/>
                </a:lnTo>
                <a:lnTo>
                  <a:pt x="0" y="0"/>
                </a:lnTo>
                <a:lnTo>
                  <a:pt x="0" y="3560963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-9145948">
            <a:off x="5534246" y="9072849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3"/>
                </a:moveTo>
                <a:lnTo>
                  <a:pt x="3606039" y="3560963"/>
                </a:lnTo>
                <a:lnTo>
                  <a:pt x="3606039" y="0"/>
                </a:lnTo>
                <a:lnTo>
                  <a:pt x="0" y="0"/>
                </a:lnTo>
                <a:lnTo>
                  <a:pt x="0" y="3560963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06657">
            <a:off x="-1626612" y="6137167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0" y="0"/>
                </a:moveTo>
                <a:lnTo>
                  <a:pt x="3253224" y="0"/>
                </a:lnTo>
                <a:lnTo>
                  <a:pt x="3253224" y="5123186"/>
                </a:lnTo>
                <a:lnTo>
                  <a:pt x="0" y="51231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8460605">
            <a:off x="16661388" y="6696707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3253224" y="0"/>
                </a:moveTo>
                <a:lnTo>
                  <a:pt x="0" y="0"/>
                </a:lnTo>
                <a:lnTo>
                  <a:pt x="0" y="5123186"/>
                </a:lnTo>
                <a:lnTo>
                  <a:pt x="3253224" y="5123186"/>
                </a:lnTo>
                <a:lnTo>
                  <a:pt x="325322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-8460605">
            <a:off x="11866715" y="-3091755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3253223" y="0"/>
                </a:moveTo>
                <a:lnTo>
                  <a:pt x="0" y="0"/>
                </a:lnTo>
                <a:lnTo>
                  <a:pt x="0" y="5123186"/>
                </a:lnTo>
                <a:lnTo>
                  <a:pt x="3253223" y="5123186"/>
                </a:lnTo>
                <a:lnTo>
                  <a:pt x="3253223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9145948">
            <a:off x="16988625" y="1823401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3"/>
                </a:moveTo>
                <a:lnTo>
                  <a:pt x="3606039" y="3560963"/>
                </a:lnTo>
                <a:lnTo>
                  <a:pt x="3606039" y="0"/>
                </a:lnTo>
                <a:lnTo>
                  <a:pt x="0" y="0"/>
                </a:lnTo>
                <a:lnTo>
                  <a:pt x="0" y="3560963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724452" y="583347"/>
            <a:ext cx="4381747" cy="5822920"/>
          </a:xfrm>
          <a:custGeom>
            <a:avLst/>
            <a:gdLst/>
            <a:ahLst/>
            <a:cxnLst/>
            <a:rect r="r" b="b" t="t" l="l"/>
            <a:pathLst>
              <a:path h="5822920" w="4381747">
                <a:moveTo>
                  <a:pt x="0" y="0"/>
                </a:moveTo>
                <a:lnTo>
                  <a:pt x="4381747" y="0"/>
                </a:lnTo>
                <a:lnTo>
                  <a:pt x="4381747" y="5822920"/>
                </a:lnTo>
                <a:lnTo>
                  <a:pt x="0" y="5822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689633" y="6598783"/>
            <a:ext cx="10908735" cy="1176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68"/>
              </a:lnSpc>
              <a:spcBef>
                <a:spcPct val="0"/>
              </a:spcBef>
            </a:pPr>
            <a:r>
              <a:rPr lang="en-US" b="true" sz="3405">
                <a:solidFill>
                  <a:srgbClr val="5CC25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Revitalização Li</a:t>
            </a:r>
            <a:r>
              <a:rPr lang="en-US" b="true" sz="3405" strike="noStrike" u="none">
                <a:solidFill>
                  <a:srgbClr val="5CC25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nguística e </a:t>
            </a:r>
            <a:r>
              <a:rPr lang="en-US" b="true" sz="3405" strike="noStrike" u="none">
                <a:solidFill>
                  <a:srgbClr val="5CC25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</a:t>
            </a:r>
            <a:r>
              <a:rPr lang="en-US" b="true" sz="3405" strike="noStrike" u="none">
                <a:solidFill>
                  <a:srgbClr val="5CC25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res</a:t>
            </a:r>
            <a:r>
              <a:rPr lang="en-US" b="true" sz="3405" strike="noStrike" u="none">
                <a:solidFill>
                  <a:srgbClr val="5CC25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ervação Cul</a:t>
            </a:r>
            <a:r>
              <a:rPr lang="en-US" b="true" sz="3405" strike="noStrike" u="none">
                <a:solidFill>
                  <a:srgbClr val="5CC25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</a:t>
            </a:r>
            <a:r>
              <a:rPr lang="en-US" b="true" sz="3405" strike="noStrike" u="none">
                <a:solidFill>
                  <a:srgbClr val="5CC25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ural na Aldeia Munduruku de Bragança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3857560" y="-160160"/>
            <a:ext cx="772928" cy="5705661"/>
            <a:chOff x="0" y="0"/>
            <a:chExt cx="259182" cy="1913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11090215" y="2607185"/>
            <a:ext cx="772928" cy="170972"/>
            <a:chOff x="0" y="0"/>
            <a:chExt cx="227065" cy="502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13857560" y="822318"/>
            <a:ext cx="772928" cy="5705661"/>
            <a:chOff x="0" y="0"/>
            <a:chExt cx="259182" cy="19132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11090215" y="3589663"/>
            <a:ext cx="772928" cy="170972"/>
            <a:chOff x="0" y="0"/>
            <a:chExt cx="227065" cy="5022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5400000">
            <a:off x="13857560" y="1804797"/>
            <a:ext cx="772928" cy="5705661"/>
            <a:chOff x="0" y="0"/>
            <a:chExt cx="259182" cy="19132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5400000">
            <a:off x="11090215" y="4572141"/>
            <a:ext cx="772928" cy="170972"/>
            <a:chOff x="0" y="0"/>
            <a:chExt cx="227065" cy="5022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5400000">
            <a:off x="13857560" y="2787275"/>
            <a:ext cx="772928" cy="5705661"/>
            <a:chOff x="0" y="0"/>
            <a:chExt cx="259182" cy="191325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5400000">
            <a:off x="11090215" y="5554620"/>
            <a:ext cx="772928" cy="170972"/>
            <a:chOff x="0" y="0"/>
            <a:chExt cx="227065" cy="5022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-5400000">
            <a:off x="13857560" y="3769753"/>
            <a:ext cx="772928" cy="5705661"/>
            <a:chOff x="0" y="0"/>
            <a:chExt cx="259182" cy="191325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-5400000">
            <a:off x="11090215" y="6537098"/>
            <a:ext cx="772928" cy="170972"/>
            <a:chOff x="0" y="0"/>
            <a:chExt cx="227065" cy="50227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-5400000">
            <a:off x="13857560" y="4736511"/>
            <a:ext cx="772928" cy="5705661"/>
            <a:chOff x="0" y="0"/>
            <a:chExt cx="259182" cy="191325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-5400000">
            <a:off x="11090215" y="7503856"/>
            <a:ext cx="772928" cy="170972"/>
            <a:chOff x="0" y="0"/>
            <a:chExt cx="227065" cy="50227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-5400000">
            <a:off x="13857560" y="5718989"/>
            <a:ext cx="772928" cy="5705661"/>
            <a:chOff x="0" y="0"/>
            <a:chExt cx="259182" cy="191325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-5400000">
            <a:off x="11090215" y="8486334"/>
            <a:ext cx="772928" cy="170972"/>
            <a:chOff x="0" y="0"/>
            <a:chExt cx="227065" cy="50227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AutoShape 44" id="44"/>
          <p:cNvSpPr/>
          <p:nvPr/>
        </p:nvSpPr>
        <p:spPr>
          <a:xfrm flipV="true">
            <a:off x="5739883" y="2692671"/>
            <a:ext cx="5651311" cy="385865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5" id="45"/>
          <p:cNvSpPr/>
          <p:nvPr/>
        </p:nvSpPr>
        <p:spPr>
          <a:xfrm flipV="true">
            <a:off x="5739883" y="3675149"/>
            <a:ext cx="5651311" cy="287618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6" id="46"/>
          <p:cNvSpPr/>
          <p:nvPr/>
        </p:nvSpPr>
        <p:spPr>
          <a:xfrm flipV="true">
            <a:off x="5739883" y="4657627"/>
            <a:ext cx="5651311" cy="189370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7" id="47"/>
          <p:cNvSpPr/>
          <p:nvPr/>
        </p:nvSpPr>
        <p:spPr>
          <a:xfrm flipV="true">
            <a:off x="5739883" y="5640106"/>
            <a:ext cx="5651311" cy="91122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8" id="48"/>
          <p:cNvSpPr/>
          <p:nvPr/>
        </p:nvSpPr>
        <p:spPr>
          <a:xfrm>
            <a:off x="5739883" y="6497839"/>
            <a:ext cx="5651311" cy="124745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9" id="49"/>
          <p:cNvSpPr/>
          <p:nvPr/>
        </p:nvSpPr>
        <p:spPr>
          <a:xfrm>
            <a:off x="5739883" y="6551330"/>
            <a:ext cx="5651311" cy="103801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50" id="50"/>
          <p:cNvSpPr/>
          <p:nvPr/>
        </p:nvSpPr>
        <p:spPr>
          <a:xfrm>
            <a:off x="5739883" y="6551330"/>
            <a:ext cx="5651311" cy="202049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51" id="51"/>
          <p:cNvGrpSpPr/>
          <p:nvPr/>
        </p:nvGrpSpPr>
        <p:grpSpPr>
          <a:xfrm rot="0">
            <a:off x="570092" y="5364173"/>
            <a:ext cx="5169791" cy="2374314"/>
            <a:chOff x="0" y="0"/>
            <a:chExt cx="1361591" cy="625334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361591" cy="625334"/>
            </a:xfrm>
            <a:custGeom>
              <a:avLst/>
              <a:gdLst/>
              <a:ahLst/>
              <a:cxnLst/>
              <a:rect r="r" b="b" t="t" l="l"/>
              <a:pathLst>
                <a:path h="625334" w="1361591">
                  <a:moveTo>
                    <a:pt x="0" y="0"/>
                  </a:moveTo>
                  <a:lnTo>
                    <a:pt x="1361591" y="0"/>
                  </a:lnTo>
                  <a:lnTo>
                    <a:pt x="1361591" y="625334"/>
                  </a:lnTo>
                  <a:lnTo>
                    <a:pt x="0" y="625334"/>
                  </a:ln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53" id="53"/>
            <p:cNvSpPr txBox="true"/>
            <p:nvPr/>
          </p:nvSpPr>
          <p:spPr>
            <a:xfrm>
              <a:off x="0" y="-38100"/>
              <a:ext cx="1361591" cy="6634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2386101" y="4595286"/>
            <a:ext cx="1537772" cy="1537772"/>
            <a:chOff x="0" y="0"/>
            <a:chExt cx="812800" cy="81280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3F4"/>
            </a:solidFill>
            <a:ln cap="sq">
              <a:noFill/>
              <a:prstDash val="solid"/>
              <a:miter/>
            </a:ln>
          </p:spPr>
        </p:sp>
        <p:sp>
          <p:nvSpPr>
            <p:cNvPr name="TextBox 56" id="5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7" id="57"/>
          <p:cNvGrpSpPr/>
          <p:nvPr/>
        </p:nvGrpSpPr>
        <p:grpSpPr>
          <a:xfrm rot="0">
            <a:off x="2448470" y="4657655"/>
            <a:ext cx="1413035" cy="1413035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59" id="5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60" id="60"/>
          <p:cNvGrpSpPr/>
          <p:nvPr/>
        </p:nvGrpSpPr>
        <p:grpSpPr>
          <a:xfrm rot="0">
            <a:off x="0" y="23584"/>
            <a:ext cx="9665962" cy="1507613"/>
            <a:chOff x="0" y="0"/>
            <a:chExt cx="2545768" cy="397067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2545768" cy="397067"/>
            </a:xfrm>
            <a:custGeom>
              <a:avLst/>
              <a:gdLst/>
              <a:ahLst/>
              <a:cxnLst/>
              <a:rect r="r" b="b" t="t" l="l"/>
              <a:pathLst>
                <a:path h="397067" w="2545768">
                  <a:moveTo>
                    <a:pt x="0" y="0"/>
                  </a:moveTo>
                  <a:lnTo>
                    <a:pt x="2545768" y="0"/>
                  </a:lnTo>
                  <a:lnTo>
                    <a:pt x="2545768" y="397067"/>
                  </a:lnTo>
                  <a:lnTo>
                    <a:pt x="0" y="397067"/>
                  </a:lnTo>
                  <a:close/>
                </a:path>
              </a:pathLst>
            </a:custGeom>
            <a:solidFill>
              <a:srgbClr val="12605D"/>
            </a:solidFill>
          </p:spPr>
        </p:sp>
        <p:sp>
          <p:nvSpPr>
            <p:cNvPr name="TextBox 62" id="62"/>
            <p:cNvSpPr txBox="true"/>
            <p:nvPr/>
          </p:nvSpPr>
          <p:spPr>
            <a:xfrm>
              <a:off x="0" y="-38100"/>
              <a:ext cx="2545768" cy="4351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sp>
        <p:nvSpPr>
          <p:cNvPr name="Freeform 63" id="63"/>
          <p:cNvSpPr/>
          <p:nvPr/>
        </p:nvSpPr>
        <p:spPr>
          <a:xfrm flipH="false" flipV="false" rot="0">
            <a:off x="2714624" y="4777021"/>
            <a:ext cx="880727" cy="1174303"/>
          </a:xfrm>
          <a:custGeom>
            <a:avLst/>
            <a:gdLst/>
            <a:ahLst/>
            <a:cxnLst/>
            <a:rect r="r" b="b" t="t" l="l"/>
            <a:pathLst>
              <a:path h="1174303" w="880727">
                <a:moveTo>
                  <a:pt x="0" y="0"/>
                </a:moveTo>
                <a:lnTo>
                  <a:pt x="880727" y="0"/>
                </a:lnTo>
                <a:lnTo>
                  <a:pt x="880727" y="1174303"/>
                </a:lnTo>
                <a:lnTo>
                  <a:pt x="0" y="11743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11695672" y="2442230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RF20 - Banir usuário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1782666" y="3422035"/>
            <a:ext cx="4966214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RF21 - Atribuir cargos de usuário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1608678" y="4407186"/>
            <a:ext cx="5314189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RF22 - Editar cargos de usuário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1782666" y="5390470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RF23 - Listar cargos de usuário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1782666" y="6372948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RF24 - Excluir cargos de usuário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1782666" y="7339706"/>
            <a:ext cx="4966214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RF25 - Candidatar-se a professor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1782666" y="8322185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RF26 - Recuperar senha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918066" y="6339581"/>
            <a:ext cx="447384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CP3 - Controle de usuário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60981" y="247406"/>
            <a:ext cx="9144000" cy="1046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025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OE2 - Assegurar a integridade e segurança do acervo cultural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3857560" y="-160160"/>
            <a:ext cx="772928" cy="5705661"/>
            <a:chOff x="0" y="0"/>
            <a:chExt cx="259182" cy="1913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11090215" y="2607185"/>
            <a:ext cx="772928" cy="170972"/>
            <a:chOff x="0" y="0"/>
            <a:chExt cx="227065" cy="502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13857560" y="822318"/>
            <a:ext cx="772928" cy="5705661"/>
            <a:chOff x="0" y="0"/>
            <a:chExt cx="259182" cy="19132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11090215" y="3589663"/>
            <a:ext cx="772928" cy="170972"/>
            <a:chOff x="0" y="0"/>
            <a:chExt cx="227065" cy="5022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5400000">
            <a:off x="13857560" y="1804797"/>
            <a:ext cx="772928" cy="5705661"/>
            <a:chOff x="0" y="0"/>
            <a:chExt cx="259182" cy="19132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5400000">
            <a:off x="11090215" y="4572141"/>
            <a:ext cx="772928" cy="170972"/>
            <a:chOff x="0" y="0"/>
            <a:chExt cx="227065" cy="5022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5400000">
            <a:off x="13857560" y="2787275"/>
            <a:ext cx="772928" cy="5705661"/>
            <a:chOff x="0" y="0"/>
            <a:chExt cx="259182" cy="191325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5400000">
            <a:off x="11090215" y="5554620"/>
            <a:ext cx="772928" cy="170972"/>
            <a:chOff x="0" y="0"/>
            <a:chExt cx="227065" cy="5022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-5400000">
            <a:off x="13857560" y="3769753"/>
            <a:ext cx="772928" cy="5705661"/>
            <a:chOff x="0" y="0"/>
            <a:chExt cx="259182" cy="191325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-5400000">
            <a:off x="11090215" y="6537098"/>
            <a:ext cx="772928" cy="170972"/>
            <a:chOff x="0" y="0"/>
            <a:chExt cx="227065" cy="50227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-5400000">
            <a:off x="13857560" y="4736511"/>
            <a:ext cx="772928" cy="5705661"/>
            <a:chOff x="0" y="0"/>
            <a:chExt cx="259182" cy="191325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-5400000">
            <a:off x="11090215" y="7503856"/>
            <a:ext cx="772928" cy="170972"/>
            <a:chOff x="0" y="0"/>
            <a:chExt cx="227065" cy="50227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-5400000">
            <a:off x="13857560" y="5718989"/>
            <a:ext cx="772928" cy="5705661"/>
            <a:chOff x="0" y="0"/>
            <a:chExt cx="259182" cy="191325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-5400000">
            <a:off x="11090215" y="8486334"/>
            <a:ext cx="772928" cy="170972"/>
            <a:chOff x="0" y="0"/>
            <a:chExt cx="227065" cy="50227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AutoShape 44" id="44"/>
          <p:cNvSpPr/>
          <p:nvPr/>
        </p:nvSpPr>
        <p:spPr>
          <a:xfrm flipV="true">
            <a:off x="5739883" y="2692671"/>
            <a:ext cx="5651311" cy="385865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5" id="45"/>
          <p:cNvSpPr/>
          <p:nvPr/>
        </p:nvSpPr>
        <p:spPr>
          <a:xfrm flipV="true">
            <a:off x="5739883" y="3675149"/>
            <a:ext cx="5651311" cy="287618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6" id="46"/>
          <p:cNvSpPr/>
          <p:nvPr/>
        </p:nvSpPr>
        <p:spPr>
          <a:xfrm flipV="true">
            <a:off x="5739883" y="4657627"/>
            <a:ext cx="5651311" cy="189370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7" id="47"/>
          <p:cNvSpPr/>
          <p:nvPr/>
        </p:nvSpPr>
        <p:spPr>
          <a:xfrm flipV="true">
            <a:off x="5739883" y="5640106"/>
            <a:ext cx="5651311" cy="91122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8" id="48"/>
          <p:cNvSpPr/>
          <p:nvPr/>
        </p:nvSpPr>
        <p:spPr>
          <a:xfrm>
            <a:off x="5739883" y="6497839"/>
            <a:ext cx="5651311" cy="124745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9" id="49"/>
          <p:cNvSpPr/>
          <p:nvPr/>
        </p:nvSpPr>
        <p:spPr>
          <a:xfrm>
            <a:off x="5739883" y="6551330"/>
            <a:ext cx="5651311" cy="103801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50" id="50"/>
          <p:cNvSpPr/>
          <p:nvPr/>
        </p:nvSpPr>
        <p:spPr>
          <a:xfrm>
            <a:off x="5739883" y="6551330"/>
            <a:ext cx="5651311" cy="202049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51" id="51"/>
          <p:cNvGrpSpPr/>
          <p:nvPr/>
        </p:nvGrpSpPr>
        <p:grpSpPr>
          <a:xfrm rot="0">
            <a:off x="570092" y="5364173"/>
            <a:ext cx="5169791" cy="2374314"/>
            <a:chOff x="0" y="0"/>
            <a:chExt cx="1361591" cy="625334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361591" cy="625334"/>
            </a:xfrm>
            <a:custGeom>
              <a:avLst/>
              <a:gdLst/>
              <a:ahLst/>
              <a:cxnLst/>
              <a:rect r="r" b="b" t="t" l="l"/>
              <a:pathLst>
                <a:path h="625334" w="1361591">
                  <a:moveTo>
                    <a:pt x="0" y="0"/>
                  </a:moveTo>
                  <a:lnTo>
                    <a:pt x="1361591" y="0"/>
                  </a:lnTo>
                  <a:lnTo>
                    <a:pt x="1361591" y="625334"/>
                  </a:lnTo>
                  <a:lnTo>
                    <a:pt x="0" y="625334"/>
                  </a:ln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53" id="53"/>
            <p:cNvSpPr txBox="true"/>
            <p:nvPr/>
          </p:nvSpPr>
          <p:spPr>
            <a:xfrm>
              <a:off x="0" y="-38100"/>
              <a:ext cx="1361591" cy="6634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2386101" y="4595286"/>
            <a:ext cx="1537772" cy="1537772"/>
            <a:chOff x="0" y="0"/>
            <a:chExt cx="812800" cy="81280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3F4"/>
            </a:solidFill>
            <a:ln cap="sq">
              <a:noFill/>
              <a:prstDash val="solid"/>
              <a:miter/>
            </a:ln>
          </p:spPr>
        </p:sp>
        <p:sp>
          <p:nvSpPr>
            <p:cNvPr name="TextBox 56" id="5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7" id="57"/>
          <p:cNvGrpSpPr/>
          <p:nvPr/>
        </p:nvGrpSpPr>
        <p:grpSpPr>
          <a:xfrm rot="0">
            <a:off x="2448470" y="4657655"/>
            <a:ext cx="1413035" cy="1413035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59" id="5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60" id="60"/>
          <p:cNvGrpSpPr/>
          <p:nvPr/>
        </p:nvGrpSpPr>
        <p:grpSpPr>
          <a:xfrm rot="0">
            <a:off x="0" y="23584"/>
            <a:ext cx="9665962" cy="1507613"/>
            <a:chOff x="0" y="0"/>
            <a:chExt cx="2545768" cy="397067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2545768" cy="397067"/>
            </a:xfrm>
            <a:custGeom>
              <a:avLst/>
              <a:gdLst/>
              <a:ahLst/>
              <a:cxnLst/>
              <a:rect r="r" b="b" t="t" l="l"/>
              <a:pathLst>
                <a:path h="397067" w="2545768">
                  <a:moveTo>
                    <a:pt x="0" y="0"/>
                  </a:moveTo>
                  <a:lnTo>
                    <a:pt x="2545768" y="0"/>
                  </a:lnTo>
                  <a:lnTo>
                    <a:pt x="2545768" y="397067"/>
                  </a:lnTo>
                  <a:lnTo>
                    <a:pt x="0" y="397067"/>
                  </a:lnTo>
                  <a:close/>
                </a:path>
              </a:pathLst>
            </a:custGeom>
            <a:solidFill>
              <a:srgbClr val="12605D"/>
            </a:solidFill>
          </p:spPr>
        </p:sp>
        <p:sp>
          <p:nvSpPr>
            <p:cNvPr name="TextBox 62" id="62"/>
            <p:cNvSpPr txBox="true"/>
            <p:nvPr/>
          </p:nvSpPr>
          <p:spPr>
            <a:xfrm>
              <a:off x="0" y="-38100"/>
              <a:ext cx="2545768" cy="4351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sp>
        <p:nvSpPr>
          <p:cNvPr name="Freeform 63" id="63"/>
          <p:cNvSpPr/>
          <p:nvPr/>
        </p:nvSpPr>
        <p:spPr>
          <a:xfrm flipH="false" flipV="false" rot="0">
            <a:off x="2641983" y="4910805"/>
            <a:ext cx="1026009" cy="906735"/>
          </a:xfrm>
          <a:custGeom>
            <a:avLst/>
            <a:gdLst/>
            <a:ahLst/>
            <a:cxnLst/>
            <a:rect r="r" b="b" t="t" l="l"/>
            <a:pathLst>
              <a:path h="906735" w="1026009">
                <a:moveTo>
                  <a:pt x="0" y="0"/>
                </a:moveTo>
                <a:lnTo>
                  <a:pt x="1026009" y="0"/>
                </a:lnTo>
                <a:lnTo>
                  <a:pt x="1026009" y="906735"/>
                </a:lnTo>
                <a:lnTo>
                  <a:pt x="0" y="906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11695672" y="2442230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RF27 - Criar denúncia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1782666" y="3281833"/>
            <a:ext cx="4966214" cy="798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RF28 - Atualizar status de denúncia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1608678" y="4407186"/>
            <a:ext cx="5314189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RF29 - Listar denúncias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1782666" y="5390470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RF30 - Criar categoria de denúncia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1782666" y="6372948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RF31 - Editar categoria de denúncia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1760917" y="7142398"/>
            <a:ext cx="4966214" cy="798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RF32 - Listar categorias de denúncia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1782666" y="8322185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RF33 - Excluir categoria de denúncia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918066" y="6339581"/>
            <a:ext cx="447384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CP4 - Sistema de denúncias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60981" y="247406"/>
            <a:ext cx="9144000" cy="1046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025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OE2 - Assegurar a integridade e segurança do acervo cultural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3857560" y="-160160"/>
            <a:ext cx="772928" cy="5705661"/>
            <a:chOff x="0" y="0"/>
            <a:chExt cx="259182" cy="1913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11090215" y="2607185"/>
            <a:ext cx="772928" cy="170972"/>
            <a:chOff x="0" y="0"/>
            <a:chExt cx="227065" cy="502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13857560" y="822318"/>
            <a:ext cx="772928" cy="5705661"/>
            <a:chOff x="0" y="0"/>
            <a:chExt cx="259182" cy="19132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11090215" y="3589663"/>
            <a:ext cx="772928" cy="170972"/>
            <a:chOff x="0" y="0"/>
            <a:chExt cx="227065" cy="5022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5400000">
            <a:off x="13857560" y="1804797"/>
            <a:ext cx="772928" cy="5705661"/>
            <a:chOff x="0" y="0"/>
            <a:chExt cx="259182" cy="19132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5400000">
            <a:off x="11090215" y="4572141"/>
            <a:ext cx="772928" cy="170972"/>
            <a:chOff x="0" y="0"/>
            <a:chExt cx="227065" cy="5022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5400000">
            <a:off x="13857560" y="2787275"/>
            <a:ext cx="772928" cy="5705661"/>
            <a:chOff x="0" y="0"/>
            <a:chExt cx="259182" cy="191325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5400000">
            <a:off x="11090215" y="5554620"/>
            <a:ext cx="772928" cy="170972"/>
            <a:chOff x="0" y="0"/>
            <a:chExt cx="227065" cy="5022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-5400000">
            <a:off x="13857560" y="3769753"/>
            <a:ext cx="772928" cy="5705661"/>
            <a:chOff x="0" y="0"/>
            <a:chExt cx="259182" cy="191325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-5400000">
            <a:off x="11090215" y="6537098"/>
            <a:ext cx="772928" cy="170972"/>
            <a:chOff x="0" y="0"/>
            <a:chExt cx="227065" cy="50227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-5400000">
            <a:off x="13857560" y="4736511"/>
            <a:ext cx="772928" cy="5705661"/>
            <a:chOff x="0" y="0"/>
            <a:chExt cx="259182" cy="191325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-5400000">
            <a:off x="11090215" y="7503856"/>
            <a:ext cx="772928" cy="170972"/>
            <a:chOff x="0" y="0"/>
            <a:chExt cx="227065" cy="50227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-5400000">
            <a:off x="13857560" y="5718989"/>
            <a:ext cx="772928" cy="5705661"/>
            <a:chOff x="0" y="0"/>
            <a:chExt cx="259182" cy="191325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-5400000">
            <a:off x="11090215" y="8486334"/>
            <a:ext cx="772928" cy="170972"/>
            <a:chOff x="0" y="0"/>
            <a:chExt cx="227065" cy="50227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AutoShape 44" id="44"/>
          <p:cNvSpPr/>
          <p:nvPr/>
        </p:nvSpPr>
        <p:spPr>
          <a:xfrm flipV="true">
            <a:off x="5739883" y="2692671"/>
            <a:ext cx="5651311" cy="283527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5" id="45"/>
          <p:cNvSpPr/>
          <p:nvPr/>
        </p:nvSpPr>
        <p:spPr>
          <a:xfrm flipV="true">
            <a:off x="5739883" y="3675149"/>
            <a:ext cx="5651311" cy="185279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6" id="46"/>
          <p:cNvSpPr/>
          <p:nvPr/>
        </p:nvSpPr>
        <p:spPr>
          <a:xfrm flipV="true">
            <a:off x="5739883" y="4657627"/>
            <a:ext cx="5651311" cy="870316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7" id="47"/>
          <p:cNvSpPr/>
          <p:nvPr/>
        </p:nvSpPr>
        <p:spPr>
          <a:xfrm>
            <a:off x="5739883" y="5527943"/>
            <a:ext cx="5651311" cy="112163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8" id="48"/>
          <p:cNvSpPr/>
          <p:nvPr/>
        </p:nvSpPr>
        <p:spPr>
          <a:xfrm>
            <a:off x="5739883" y="5527943"/>
            <a:ext cx="5651311" cy="109464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9" id="49"/>
          <p:cNvSpPr/>
          <p:nvPr/>
        </p:nvSpPr>
        <p:spPr>
          <a:xfrm>
            <a:off x="5739883" y="5527943"/>
            <a:ext cx="5651311" cy="206139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50" id="50"/>
          <p:cNvSpPr/>
          <p:nvPr/>
        </p:nvSpPr>
        <p:spPr>
          <a:xfrm>
            <a:off x="5739883" y="5527943"/>
            <a:ext cx="5651311" cy="3043877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51" id="51"/>
          <p:cNvGrpSpPr/>
          <p:nvPr/>
        </p:nvGrpSpPr>
        <p:grpSpPr>
          <a:xfrm rot="0">
            <a:off x="570092" y="4020362"/>
            <a:ext cx="5169791" cy="3015162"/>
            <a:chOff x="0" y="0"/>
            <a:chExt cx="1361591" cy="794117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361591" cy="794117"/>
            </a:xfrm>
            <a:custGeom>
              <a:avLst/>
              <a:gdLst/>
              <a:ahLst/>
              <a:cxnLst/>
              <a:rect r="r" b="b" t="t" l="l"/>
              <a:pathLst>
                <a:path h="794117" w="1361591">
                  <a:moveTo>
                    <a:pt x="0" y="0"/>
                  </a:moveTo>
                  <a:lnTo>
                    <a:pt x="1361591" y="0"/>
                  </a:lnTo>
                  <a:lnTo>
                    <a:pt x="1361591" y="794117"/>
                  </a:lnTo>
                  <a:lnTo>
                    <a:pt x="0" y="794117"/>
                  </a:ln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53" id="53"/>
            <p:cNvSpPr txBox="true"/>
            <p:nvPr/>
          </p:nvSpPr>
          <p:spPr>
            <a:xfrm>
              <a:off x="0" y="-38100"/>
              <a:ext cx="1361591" cy="8322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2386101" y="3251476"/>
            <a:ext cx="1537772" cy="1537772"/>
            <a:chOff x="0" y="0"/>
            <a:chExt cx="812800" cy="81280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3F4"/>
            </a:solidFill>
            <a:ln cap="sq">
              <a:noFill/>
              <a:prstDash val="solid"/>
              <a:miter/>
            </a:ln>
          </p:spPr>
        </p:sp>
        <p:sp>
          <p:nvSpPr>
            <p:cNvPr name="TextBox 56" id="5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7" id="57"/>
          <p:cNvGrpSpPr/>
          <p:nvPr/>
        </p:nvGrpSpPr>
        <p:grpSpPr>
          <a:xfrm rot="0">
            <a:off x="2448470" y="3313844"/>
            <a:ext cx="1413035" cy="1413035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59" id="5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60" id="60"/>
          <p:cNvGrpSpPr/>
          <p:nvPr/>
        </p:nvGrpSpPr>
        <p:grpSpPr>
          <a:xfrm rot="0">
            <a:off x="0" y="23584"/>
            <a:ext cx="9665962" cy="1507613"/>
            <a:chOff x="0" y="0"/>
            <a:chExt cx="2545768" cy="397067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2545768" cy="397067"/>
            </a:xfrm>
            <a:custGeom>
              <a:avLst/>
              <a:gdLst/>
              <a:ahLst/>
              <a:cxnLst/>
              <a:rect r="r" b="b" t="t" l="l"/>
              <a:pathLst>
                <a:path h="397067" w="2545768">
                  <a:moveTo>
                    <a:pt x="0" y="0"/>
                  </a:moveTo>
                  <a:lnTo>
                    <a:pt x="2545768" y="0"/>
                  </a:lnTo>
                  <a:lnTo>
                    <a:pt x="2545768" y="397067"/>
                  </a:lnTo>
                  <a:lnTo>
                    <a:pt x="0" y="397067"/>
                  </a:lnTo>
                  <a:close/>
                </a:path>
              </a:pathLst>
            </a:custGeom>
            <a:solidFill>
              <a:srgbClr val="12605D"/>
            </a:solidFill>
          </p:spPr>
        </p:sp>
        <p:sp>
          <p:nvSpPr>
            <p:cNvPr name="TextBox 62" id="62"/>
            <p:cNvSpPr txBox="true"/>
            <p:nvPr/>
          </p:nvSpPr>
          <p:spPr>
            <a:xfrm>
              <a:off x="0" y="-38100"/>
              <a:ext cx="2545768" cy="4351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sp>
        <p:nvSpPr>
          <p:cNvPr name="Freeform 63" id="63"/>
          <p:cNvSpPr/>
          <p:nvPr/>
        </p:nvSpPr>
        <p:spPr>
          <a:xfrm flipH="false" flipV="false" rot="0">
            <a:off x="2670340" y="3586603"/>
            <a:ext cx="969295" cy="867519"/>
          </a:xfrm>
          <a:custGeom>
            <a:avLst/>
            <a:gdLst/>
            <a:ahLst/>
            <a:cxnLst/>
            <a:rect r="r" b="b" t="t" l="l"/>
            <a:pathLst>
              <a:path h="867519" w="969295">
                <a:moveTo>
                  <a:pt x="0" y="0"/>
                </a:moveTo>
                <a:lnTo>
                  <a:pt x="969294" y="0"/>
                </a:lnTo>
                <a:lnTo>
                  <a:pt x="969294" y="867518"/>
                </a:lnTo>
                <a:lnTo>
                  <a:pt x="0" y="867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11695672" y="2442230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RF36 - Excluir vídeo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1782666" y="3434233"/>
            <a:ext cx="4966214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RF37 - Associar vídeo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1608678" y="4407186"/>
            <a:ext cx="5314189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RF38 - Desassociar vídeo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1782666" y="5390470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RF39 - Cadastrar áudio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1782666" y="6372948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RF40 - Reproduzir áudio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1760917" y="7390048"/>
            <a:ext cx="4966214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RF41 - Excluir áudio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1782666" y="8322185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RF42 - Associar áudio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918066" y="4995771"/>
            <a:ext cx="4473842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CP5 - Suporte a Multimídia nas Traduções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260981" y="247406"/>
            <a:ext cx="9144000" cy="1046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025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OE3 - Enriquecer a experiência do usuário na aplicação</a:t>
            </a:r>
          </a:p>
        </p:txBody>
      </p:sp>
      <p:grpSp>
        <p:nvGrpSpPr>
          <p:cNvPr name="Group 73" id="73"/>
          <p:cNvGrpSpPr/>
          <p:nvPr/>
        </p:nvGrpSpPr>
        <p:grpSpPr>
          <a:xfrm rot="-5400000">
            <a:off x="13857560" y="-1142638"/>
            <a:ext cx="772928" cy="5705661"/>
            <a:chOff x="0" y="0"/>
            <a:chExt cx="259182" cy="1913250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75" id="75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76" id="76"/>
          <p:cNvGrpSpPr/>
          <p:nvPr/>
        </p:nvGrpSpPr>
        <p:grpSpPr>
          <a:xfrm rot="-5400000">
            <a:off x="11090215" y="1624707"/>
            <a:ext cx="772928" cy="170972"/>
            <a:chOff x="0" y="0"/>
            <a:chExt cx="227065" cy="50227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78" id="78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79" id="79"/>
          <p:cNvSpPr txBox="true"/>
          <p:nvPr/>
        </p:nvSpPr>
        <p:spPr>
          <a:xfrm rot="0">
            <a:off x="11695672" y="1459751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RF35 - Exibir vídeo</a:t>
            </a:r>
          </a:p>
        </p:txBody>
      </p:sp>
      <p:grpSp>
        <p:nvGrpSpPr>
          <p:cNvPr name="Group 80" id="80"/>
          <p:cNvGrpSpPr/>
          <p:nvPr/>
        </p:nvGrpSpPr>
        <p:grpSpPr>
          <a:xfrm rot="-5400000">
            <a:off x="13879308" y="6701468"/>
            <a:ext cx="772928" cy="5705661"/>
            <a:chOff x="0" y="0"/>
            <a:chExt cx="259182" cy="1913250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82" id="82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3" id="83"/>
          <p:cNvGrpSpPr/>
          <p:nvPr/>
        </p:nvGrpSpPr>
        <p:grpSpPr>
          <a:xfrm rot="-5400000">
            <a:off x="11111964" y="9468812"/>
            <a:ext cx="772928" cy="170972"/>
            <a:chOff x="0" y="0"/>
            <a:chExt cx="227065" cy="50227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85" id="85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86" id="86"/>
          <p:cNvSpPr txBox="true"/>
          <p:nvPr/>
        </p:nvSpPr>
        <p:spPr>
          <a:xfrm rot="0">
            <a:off x="11717420" y="9303857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RF43 - Desassociar áudio</a:t>
            </a:r>
          </a:p>
        </p:txBody>
      </p:sp>
      <p:grpSp>
        <p:nvGrpSpPr>
          <p:cNvPr name="Group 87" id="87"/>
          <p:cNvGrpSpPr/>
          <p:nvPr/>
        </p:nvGrpSpPr>
        <p:grpSpPr>
          <a:xfrm rot="-5400000">
            <a:off x="13857560" y="-2125116"/>
            <a:ext cx="772928" cy="5705661"/>
            <a:chOff x="0" y="0"/>
            <a:chExt cx="259182" cy="1913250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89" id="89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90" id="90"/>
          <p:cNvGrpSpPr/>
          <p:nvPr/>
        </p:nvGrpSpPr>
        <p:grpSpPr>
          <a:xfrm rot="-5400000">
            <a:off x="11090215" y="642228"/>
            <a:ext cx="772928" cy="170972"/>
            <a:chOff x="0" y="0"/>
            <a:chExt cx="227065" cy="50227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92" id="92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93" id="93"/>
          <p:cNvSpPr txBox="true"/>
          <p:nvPr/>
        </p:nvSpPr>
        <p:spPr>
          <a:xfrm rot="0">
            <a:off x="11695672" y="477273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RF34 - Cadastrar vídeo</a:t>
            </a:r>
          </a:p>
        </p:txBody>
      </p:sp>
      <p:sp>
        <p:nvSpPr>
          <p:cNvPr name="AutoShape 94" id="94"/>
          <p:cNvSpPr/>
          <p:nvPr/>
        </p:nvSpPr>
        <p:spPr>
          <a:xfrm flipV="true">
            <a:off x="5739883" y="727714"/>
            <a:ext cx="5651311" cy="480022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95" id="95"/>
          <p:cNvSpPr/>
          <p:nvPr/>
        </p:nvSpPr>
        <p:spPr>
          <a:xfrm flipV="true">
            <a:off x="5739883" y="1710193"/>
            <a:ext cx="5651311" cy="381775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96" id="96"/>
          <p:cNvGrpSpPr/>
          <p:nvPr/>
        </p:nvGrpSpPr>
        <p:grpSpPr>
          <a:xfrm rot="-5400000">
            <a:off x="3036458" y="-353451"/>
            <a:ext cx="772928" cy="5705661"/>
            <a:chOff x="0" y="0"/>
            <a:chExt cx="259182" cy="1913250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98" id="98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99" id="99"/>
          <p:cNvGrpSpPr/>
          <p:nvPr/>
        </p:nvGrpSpPr>
        <p:grpSpPr>
          <a:xfrm rot="-5400000">
            <a:off x="269113" y="2413894"/>
            <a:ext cx="772928" cy="170972"/>
            <a:chOff x="0" y="0"/>
            <a:chExt cx="227065" cy="50227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F14747"/>
            </a:solidFill>
          </p:spPr>
        </p:sp>
        <p:sp>
          <p:nvSpPr>
            <p:cNvPr name="TextBox 101" id="101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102" id="102"/>
          <p:cNvSpPr txBox="true"/>
          <p:nvPr/>
        </p:nvSpPr>
        <p:spPr>
          <a:xfrm rot="0">
            <a:off x="918066" y="2249057"/>
            <a:ext cx="5357687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RNF01 - Tempo</a:t>
            </a: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de busca de tradução</a:t>
            </a:r>
          </a:p>
        </p:txBody>
      </p:sp>
      <p:grpSp>
        <p:nvGrpSpPr>
          <p:cNvPr name="Group 103" id="103"/>
          <p:cNvGrpSpPr/>
          <p:nvPr/>
        </p:nvGrpSpPr>
        <p:grpSpPr>
          <a:xfrm rot="-5400000">
            <a:off x="3036458" y="4980831"/>
            <a:ext cx="772928" cy="5705661"/>
            <a:chOff x="0" y="0"/>
            <a:chExt cx="259182" cy="1913250"/>
          </a:xfrm>
        </p:grpSpPr>
        <p:sp>
          <p:nvSpPr>
            <p:cNvPr name="Freeform 104" id="104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05" id="105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06" id="106"/>
          <p:cNvGrpSpPr/>
          <p:nvPr/>
        </p:nvGrpSpPr>
        <p:grpSpPr>
          <a:xfrm rot="-5400000">
            <a:off x="269113" y="7748176"/>
            <a:ext cx="772928" cy="170972"/>
            <a:chOff x="0" y="0"/>
            <a:chExt cx="227065" cy="50227"/>
          </a:xfrm>
        </p:grpSpPr>
        <p:sp>
          <p:nvSpPr>
            <p:cNvPr name="Freeform 107" id="107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F14747"/>
            </a:solidFill>
          </p:spPr>
        </p:sp>
        <p:sp>
          <p:nvSpPr>
            <p:cNvPr name="TextBox 108" id="108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109" id="109"/>
          <p:cNvSpPr txBox="true"/>
          <p:nvPr/>
        </p:nvSpPr>
        <p:spPr>
          <a:xfrm rot="0">
            <a:off x="918066" y="7583339"/>
            <a:ext cx="5357687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RNF02 - Navegação</a:t>
            </a: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da tradução</a:t>
            </a:r>
          </a:p>
        </p:txBody>
      </p:sp>
      <p:grpSp>
        <p:nvGrpSpPr>
          <p:cNvPr name="Group 110" id="110"/>
          <p:cNvGrpSpPr/>
          <p:nvPr/>
        </p:nvGrpSpPr>
        <p:grpSpPr>
          <a:xfrm rot="-5400000">
            <a:off x="3036458" y="6254598"/>
            <a:ext cx="772928" cy="5705661"/>
            <a:chOff x="0" y="0"/>
            <a:chExt cx="259182" cy="1913250"/>
          </a:xfrm>
        </p:grpSpPr>
        <p:sp>
          <p:nvSpPr>
            <p:cNvPr name="Freeform 111" id="111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12" id="112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3" id="113"/>
          <p:cNvGrpSpPr/>
          <p:nvPr/>
        </p:nvGrpSpPr>
        <p:grpSpPr>
          <a:xfrm rot="-5400000">
            <a:off x="269113" y="9021943"/>
            <a:ext cx="772928" cy="170972"/>
            <a:chOff x="0" y="0"/>
            <a:chExt cx="227065" cy="50227"/>
          </a:xfrm>
        </p:grpSpPr>
        <p:sp>
          <p:nvSpPr>
            <p:cNvPr name="Freeform 114" id="114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F14747"/>
            </a:solidFill>
          </p:spPr>
        </p:sp>
        <p:sp>
          <p:nvSpPr>
            <p:cNvPr name="TextBox 115" id="115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116" id="116"/>
          <p:cNvSpPr txBox="true"/>
          <p:nvPr/>
        </p:nvSpPr>
        <p:spPr>
          <a:xfrm rot="0">
            <a:off x="918066" y="8857106"/>
            <a:ext cx="5357687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RNF09 - E</a:t>
            </a: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scalabilidade de mídia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3857560" y="822318"/>
            <a:ext cx="772928" cy="5705661"/>
            <a:chOff x="0" y="0"/>
            <a:chExt cx="259182" cy="1913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11090215" y="3589663"/>
            <a:ext cx="772928" cy="170972"/>
            <a:chOff x="0" y="0"/>
            <a:chExt cx="227065" cy="502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13857560" y="1804797"/>
            <a:ext cx="772928" cy="5705661"/>
            <a:chOff x="0" y="0"/>
            <a:chExt cx="259182" cy="19132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11090215" y="4572141"/>
            <a:ext cx="772928" cy="170972"/>
            <a:chOff x="0" y="0"/>
            <a:chExt cx="227065" cy="5022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5400000">
            <a:off x="13857560" y="2787275"/>
            <a:ext cx="772928" cy="5705661"/>
            <a:chOff x="0" y="0"/>
            <a:chExt cx="259182" cy="19132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5400000">
            <a:off x="11090215" y="5554620"/>
            <a:ext cx="772928" cy="170972"/>
            <a:chOff x="0" y="0"/>
            <a:chExt cx="227065" cy="5022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5400000">
            <a:off x="13857560" y="3769753"/>
            <a:ext cx="772928" cy="5705661"/>
            <a:chOff x="0" y="0"/>
            <a:chExt cx="259182" cy="191325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5400000">
            <a:off x="11090215" y="6537098"/>
            <a:ext cx="772928" cy="170972"/>
            <a:chOff x="0" y="0"/>
            <a:chExt cx="227065" cy="5022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-5400000">
            <a:off x="13857560" y="4752231"/>
            <a:ext cx="772928" cy="5705661"/>
            <a:chOff x="0" y="0"/>
            <a:chExt cx="259182" cy="191325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-5400000">
            <a:off x="11090215" y="7519576"/>
            <a:ext cx="772928" cy="170972"/>
            <a:chOff x="0" y="0"/>
            <a:chExt cx="227065" cy="50227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AutoShape 32" id="32"/>
          <p:cNvSpPr/>
          <p:nvPr/>
        </p:nvSpPr>
        <p:spPr>
          <a:xfrm flipV="true">
            <a:off x="5739883" y="3675149"/>
            <a:ext cx="5651311" cy="279213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33" id="33"/>
          <p:cNvSpPr/>
          <p:nvPr/>
        </p:nvSpPr>
        <p:spPr>
          <a:xfrm flipV="true">
            <a:off x="5739883" y="4657627"/>
            <a:ext cx="5651311" cy="1809653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34" id="34"/>
          <p:cNvSpPr/>
          <p:nvPr/>
        </p:nvSpPr>
        <p:spPr>
          <a:xfrm flipV="true">
            <a:off x="5739883" y="5640106"/>
            <a:ext cx="5651311" cy="827175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35" id="35"/>
          <p:cNvSpPr/>
          <p:nvPr/>
        </p:nvSpPr>
        <p:spPr>
          <a:xfrm>
            <a:off x="5739883" y="6467280"/>
            <a:ext cx="5651311" cy="15530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36" id="36"/>
          <p:cNvSpPr/>
          <p:nvPr/>
        </p:nvSpPr>
        <p:spPr>
          <a:xfrm>
            <a:off x="5739883" y="6467280"/>
            <a:ext cx="5651311" cy="113778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37" id="37"/>
          <p:cNvGrpSpPr/>
          <p:nvPr/>
        </p:nvGrpSpPr>
        <p:grpSpPr>
          <a:xfrm rot="0">
            <a:off x="570092" y="5364173"/>
            <a:ext cx="5169791" cy="2206216"/>
            <a:chOff x="0" y="0"/>
            <a:chExt cx="1361591" cy="581061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361591" cy="581061"/>
            </a:xfrm>
            <a:custGeom>
              <a:avLst/>
              <a:gdLst/>
              <a:ahLst/>
              <a:cxnLst/>
              <a:rect r="r" b="b" t="t" l="l"/>
              <a:pathLst>
                <a:path h="581061" w="1361591">
                  <a:moveTo>
                    <a:pt x="0" y="0"/>
                  </a:moveTo>
                  <a:lnTo>
                    <a:pt x="1361591" y="0"/>
                  </a:lnTo>
                  <a:lnTo>
                    <a:pt x="1361591" y="581061"/>
                  </a:lnTo>
                  <a:lnTo>
                    <a:pt x="0" y="581061"/>
                  </a:ln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1361591" cy="6191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2386101" y="4595286"/>
            <a:ext cx="1537772" cy="1537772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3F4"/>
            </a:solidFill>
            <a:ln cap="sq">
              <a:noFill/>
              <a:prstDash val="solid"/>
              <a:miter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2448470" y="4657655"/>
            <a:ext cx="1413035" cy="1413035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0" y="23584"/>
            <a:ext cx="9665962" cy="1507613"/>
            <a:chOff x="0" y="0"/>
            <a:chExt cx="2545768" cy="397067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2545768" cy="397067"/>
            </a:xfrm>
            <a:custGeom>
              <a:avLst/>
              <a:gdLst/>
              <a:ahLst/>
              <a:cxnLst/>
              <a:rect r="r" b="b" t="t" l="l"/>
              <a:pathLst>
                <a:path h="397067" w="2545768">
                  <a:moveTo>
                    <a:pt x="0" y="0"/>
                  </a:moveTo>
                  <a:lnTo>
                    <a:pt x="2545768" y="0"/>
                  </a:lnTo>
                  <a:lnTo>
                    <a:pt x="2545768" y="397067"/>
                  </a:lnTo>
                  <a:lnTo>
                    <a:pt x="0" y="397067"/>
                  </a:lnTo>
                  <a:close/>
                </a:path>
              </a:pathLst>
            </a:custGeom>
            <a:solidFill>
              <a:srgbClr val="12605D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38100"/>
              <a:ext cx="2545768" cy="4351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sp>
        <p:nvSpPr>
          <p:cNvPr name="Freeform 49" id="49"/>
          <p:cNvSpPr/>
          <p:nvPr/>
        </p:nvSpPr>
        <p:spPr>
          <a:xfrm flipH="false" flipV="false" rot="0">
            <a:off x="2767454" y="4841763"/>
            <a:ext cx="775066" cy="1044819"/>
          </a:xfrm>
          <a:custGeom>
            <a:avLst/>
            <a:gdLst/>
            <a:ahLst/>
            <a:cxnLst/>
            <a:rect r="r" b="b" t="t" l="l"/>
            <a:pathLst>
              <a:path h="1044819" w="775066">
                <a:moveTo>
                  <a:pt x="0" y="0"/>
                </a:moveTo>
                <a:lnTo>
                  <a:pt x="775066" y="0"/>
                </a:lnTo>
                <a:lnTo>
                  <a:pt x="775066" y="1044819"/>
                </a:lnTo>
                <a:lnTo>
                  <a:pt x="0" y="10448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11695672" y="3424708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RF44 - Editar usuário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1782666" y="4264311"/>
            <a:ext cx="4966214" cy="798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RF45 - Listar histórico de traduções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1608678" y="5389664"/>
            <a:ext cx="5314189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RF46 - Favoritar tradução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1782666" y="6372948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RF47 - Listar traduções favoritadas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1782666" y="7355427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RF48 - Listar insígnias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918066" y="6476454"/>
            <a:ext cx="4473842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CP6 - Perfil de Usuário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260981" y="247406"/>
            <a:ext cx="9144000" cy="1046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025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OE3 - Enriquecer a experiência do usuário na aplicação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4020005" y="3963732"/>
            <a:ext cx="772928" cy="5705661"/>
            <a:chOff x="0" y="0"/>
            <a:chExt cx="259182" cy="1913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11252660" y="6731077"/>
            <a:ext cx="772928" cy="170972"/>
            <a:chOff x="0" y="0"/>
            <a:chExt cx="227065" cy="502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 flipV="true">
            <a:off x="5739883" y="6816563"/>
            <a:ext cx="5813756" cy="7481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9" id="9"/>
          <p:cNvGrpSpPr/>
          <p:nvPr/>
        </p:nvGrpSpPr>
        <p:grpSpPr>
          <a:xfrm rot="0">
            <a:off x="570092" y="5364173"/>
            <a:ext cx="5169791" cy="3054404"/>
            <a:chOff x="0" y="0"/>
            <a:chExt cx="1361591" cy="80445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61591" cy="804452"/>
            </a:xfrm>
            <a:custGeom>
              <a:avLst/>
              <a:gdLst/>
              <a:ahLst/>
              <a:cxnLst/>
              <a:rect r="r" b="b" t="t" l="l"/>
              <a:pathLst>
                <a:path h="804452" w="1361591">
                  <a:moveTo>
                    <a:pt x="0" y="0"/>
                  </a:moveTo>
                  <a:lnTo>
                    <a:pt x="1361591" y="0"/>
                  </a:lnTo>
                  <a:lnTo>
                    <a:pt x="1361591" y="804452"/>
                  </a:lnTo>
                  <a:lnTo>
                    <a:pt x="0" y="804452"/>
                  </a:ln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361591" cy="842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386101" y="4595286"/>
            <a:ext cx="1537772" cy="1537772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3F4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2448470" y="4657655"/>
            <a:ext cx="1413035" cy="1413035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0" y="23584"/>
            <a:ext cx="9665962" cy="1507613"/>
            <a:chOff x="0" y="0"/>
            <a:chExt cx="2545768" cy="39706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45768" cy="397067"/>
            </a:xfrm>
            <a:custGeom>
              <a:avLst/>
              <a:gdLst/>
              <a:ahLst/>
              <a:cxnLst/>
              <a:rect r="r" b="b" t="t" l="l"/>
              <a:pathLst>
                <a:path h="397067" w="2545768">
                  <a:moveTo>
                    <a:pt x="0" y="0"/>
                  </a:moveTo>
                  <a:lnTo>
                    <a:pt x="2545768" y="0"/>
                  </a:lnTo>
                  <a:lnTo>
                    <a:pt x="2545768" y="397067"/>
                  </a:lnTo>
                  <a:lnTo>
                    <a:pt x="0" y="397067"/>
                  </a:lnTo>
                  <a:close/>
                </a:path>
              </a:pathLst>
            </a:custGeom>
            <a:solidFill>
              <a:srgbClr val="12605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2545768" cy="4351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2580195" y="4910805"/>
            <a:ext cx="1149585" cy="906735"/>
          </a:xfrm>
          <a:custGeom>
            <a:avLst/>
            <a:gdLst/>
            <a:ahLst/>
            <a:cxnLst/>
            <a:rect r="r" b="b" t="t" l="l"/>
            <a:pathLst>
              <a:path h="906735" w="1149585">
                <a:moveTo>
                  <a:pt x="0" y="0"/>
                </a:moveTo>
                <a:lnTo>
                  <a:pt x="1149585" y="0"/>
                </a:lnTo>
                <a:lnTo>
                  <a:pt x="1149585" y="906735"/>
                </a:lnTo>
                <a:lnTo>
                  <a:pt x="0" y="906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1771123" y="6566121"/>
            <a:ext cx="5314189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RF49 - Baixar traduções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18066" y="6363423"/>
            <a:ext cx="4473842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CP7 - Sincronização e Acesso Offline de Traduções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60981" y="247406"/>
            <a:ext cx="9144000" cy="1046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025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OE3 - Enriquecer a experiência do usuário na aplicação</a:t>
            </a:r>
          </a:p>
        </p:txBody>
      </p:sp>
      <p:grpSp>
        <p:nvGrpSpPr>
          <p:cNvPr name="Group 25" id="25"/>
          <p:cNvGrpSpPr/>
          <p:nvPr/>
        </p:nvGrpSpPr>
        <p:grpSpPr>
          <a:xfrm rot="-5400000">
            <a:off x="3036458" y="374917"/>
            <a:ext cx="772928" cy="5705661"/>
            <a:chOff x="0" y="0"/>
            <a:chExt cx="259182" cy="191325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-5400000">
            <a:off x="269113" y="3142261"/>
            <a:ext cx="772928" cy="170972"/>
            <a:chOff x="0" y="0"/>
            <a:chExt cx="227065" cy="50227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F14747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961564" y="2978112"/>
            <a:ext cx="4966214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RNF06 - Funcionamento offline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7285485" y="-2754234"/>
            <a:ext cx="4795053" cy="15547818"/>
            <a:chOff x="0" y="0"/>
            <a:chExt cx="1607900" cy="52135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07900" cy="5213568"/>
            </a:xfrm>
            <a:custGeom>
              <a:avLst/>
              <a:gdLst/>
              <a:ahLst/>
              <a:cxnLst/>
              <a:rect r="r" b="b" t="t" l="l"/>
              <a:pathLst>
                <a:path h="5213568" w="1607900">
                  <a:moveTo>
                    <a:pt x="0" y="0"/>
                  </a:moveTo>
                  <a:lnTo>
                    <a:pt x="1607900" y="0"/>
                  </a:lnTo>
                  <a:lnTo>
                    <a:pt x="1607900" y="5213568"/>
                  </a:lnTo>
                  <a:lnTo>
                    <a:pt x="0" y="5213568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607900" cy="52516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39462" y="4000824"/>
            <a:ext cx="2539279" cy="2285351"/>
          </a:xfrm>
          <a:custGeom>
            <a:avLst/>
            <a:gdLst/>
            <a:ahLst/>
            <a:cxnLst/>
            <a:rect r="r" b="b" t="t" l="l"/>
            <a:pathLst>
              <a:path h="2285351" w="2539279">
                <a:moveTo>
                  <a:pt x="0" y="0"/>
                </a:moveTo>
                <a:lnTo>
                  <a:pt x="2539280" y="0"/>
                </a:lnTo>
                <a:lnTo>
                  <a:pt x="2539280" y="2285352"/>
                </a:lnTo>
                <a:lnTo>
                  <a:pt x="0" y="22853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712669" y="3594100"/>
            <a:ext cx="13546631" cy="3051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Apesar de não estarem mencionados em cada uma das características de produto, os requisitos </a:t>
            </a:r>
            <a:r>
              <a:rPr lang="en-US" b="true" sz="24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RNF04, RNF05, RNF07, RNF08 e RNF10</a:t>
            </a: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(referentes a desempenho, confiabilidade, compatibilidade e usabilidade global) aplicam-se </a:t>
            </a:r>
            <a:r>
              <a:rPr lang="en-US" b="true" sz="24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transversalmente a todas as Características de Produto, Requisitos Funcionais e Casos de Uso</a:t>
            </a: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por definirem a base da solução. Assim, embora não estejam repetidos em cada linha da matriz de rastreabilidade, eles devem ser considerados </a:t>
            </a:r>
            <a:r>
              <a:rPr lang="en-US" b="true" sz="24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válidos, aplicáveis e rastreáveis para todo o produto</a:t>
            </a: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!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07172">
            <a:off x="13848913" y="-2319313"/>
            <a:ext cx="11906956" cy="15413535"/>
          </a:xfrm>
          <a:custGeom>
            <a:avLst/>
            <a:gdLst/>
            <a:ahLst/>
            <a:cxnLst/>
            <a:rect r="r" b="b" t="t" l="l"/>
            <a:pathLst>
              <a:path h="15413535" w="11906956">
                <a:moveTo>
                  <a:pt x="0" y="0"/>
                </a:moveTo>
                <a:lnTo>
                  <a:pt x="11906956" y="0"/>
                </a:lnTo>
                <a:lnTo>
                  <a:pt x="11906956" y="15413535"/>
                </a:lnTo>
                <a:lnTo>
                  <a:pt x="0" y="15413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07172">
            <a:off x="-4924778" y="-505868"/>
            <a:ext cx="11906956" cy="15413535"/>
          </a:xfrm>
          <a:custGeom>
            <a:avLst/>
            <a:gdLst/>
            <a:ahLst/>
            <a:cxnLst/>
            <a:rect r="r" b="b" t="t" l="l"/>
            <a:pathLst>
              <a:path h="15413535" w="11906956">
                <a:moveTo>
                  <a:pt x="0" y="0"/>
                </a:moveTo>
                <a:lnTo>
                  <a:pt x="11906956" y="0"/>
                </a:lnTo>
                <a:lnTo>
                  <a:pt x="11906956" y="15413536"/>
                </a:lnTo>
                <a:lnTo>
                  <a:pt x="0" y="15413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447675"/>
            <a:ext cx="1623060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gradFill>
                  <a:gsLst>
                    <a:gs pos="0">
                      <a:srgbClr val="12605D">
                        <a:alpha val="100000"/>
                      </a:srgbClr>
                    </a:gs>
                    <a:gs pos="100000">
                      <a:srgbClr val="084734">
                        <a:alpha val="100000"/>
                      </a:srgbClr>
                    </a:gs>
                  </a:gsLst>
                  <a:lin ang="0"/>
                </a:gradFill>
                <a:latin typeface="Quicksand Bold"/>
                <a:ea typeface="Quicksand Bold"/>
                <a:cs typeface="Quicksand Bold"/>
                <a:sym typeface="Quicksand Bold"/>
              </a:rPr>
              <a:t>DoR e DoD</a:t>
            </a:r>
          </a:p>
        </p:txBody>
      </p:sp>
      <p:sp>
        <p:nvSpPr>
          <p:cNvPr name="AutoShape 5" id="5"/>
          <p:cNvSpPr/>
          <p:nvPr/>
        </p:nvSpPr>
        <p:spPr>
          <a:xfrm>
            <a:off x="9144000" y="1933579"/>
            <a:ext cx="0" cy="7777251"/>
          </a:xfrm>
          <a:prstGeom prst="line">
            <a:avLst/>
          </a:prstGeom>
          <a:ln cap="flat" w="38100">
            <a:solidFill>
              <a:srgbClr val="12605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341355" y="1885954"/>
            <a:ext cx="8631195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Condições mínimas para que um Caso de Uso ou cenário esteja pronto para ser selecionado para uma iteração de desenvolvimento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1355" y="2997204"/>
            <a:ext cx="8631195" cy="6278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 Caso de Uso está formalmente descrito, contendo de forma clara e sem ambiguidades a identificação dos atores, pré-condições, pós-condições e o detalhamento do fluxo principal.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Há relação identificável com ao menos um objetivo específico, característica de produto ou requisito funcional/não funcional na Matriz de Rastreabilidade.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 Caso de Uso está acompanhado de critérios de aceitação e regras de negócio claras que permitam verificar a conclusão de todos os seus cenários.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As regras de negócio necessárias para sua implementação já foram compreendidas e registradas.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Quando houver impacto de interface, existe o protótipo ou wireframe correspondente navegável para orientar o desenvolvimento.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As dependências técnicas, riscos e impactos arquiteturais relevantes foram analisados previamente.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 escopo do Caso de Uso ou do fluxo selecionado é compatível com a duração de uma iteração.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 representante do projeto já validou o entendimento do caso de uso, atestando o pré-requisito de valor cultural e sua adequação ao contexto de uso da comunidade.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479200" y="1885954"/>
            <a:ext cx="8631195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Critérios que devem ser atendidos para que uma funcionalidade seja considerada concluída pela equipe e entregue com qualidade e valor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15450" y="2997204"/>
            <a:ext cx="8972550" cy="659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 funcionalidade estiver implementada conforme a especificação textual do Caso de Uso, cobrindo com sucesso o fluxo principal, alternativos e seus critérios de aceitação.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 incremento estiver integrado à base principal do projeto sem comprometer funcionalidades existentes.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 código estiver revisado pela equipe e aderente aos padrões técnicos definidos para o projeto.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 funcionalidade respeitar os requisitos não funcionais relacionados, como facilidade de uso, desempenho, engajamento e bom funcionamento da comunidade.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 documentação pertinente e a matriz de rastreabilidade tiverem sido atualizadas.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Os impactos sobre interface, conteúdo ou experiência do usuário tiverem sido verificados.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 funcionalidade tiver passado por validação funcional em revisão com a cliente ou representante, por meio da execução prática e homologação dos fluxos descritos no Caso de Uso.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b="true" sz="18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No caso de conteúdos ou fluxos ligados à língua e à cultura Munduruku, a solução passa pela validação dos representantes, preservando a adequação cultural, ortográfica e pedagógica esperada para o contexto da comunidade.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84734">
                <a:alpha val="100000"/>
              </a:srgbClr>
            </a:gs>
            <a:gs pos="100000">
              <a:srgbClr val="12605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74160" y="5344"/>
            <a:ext cx="10352867" cy="10428712"/>
          </a:xfrm>
          <a:custGeom>
            <a:avLst/>
            <a:gdLst/>
            <a:ahLst/>
            <a:cxnLst/>
            <a:rect r="r" b="b" t="t" l="l"/>
            <a:pathLst>
              <a:path h="10428712" w="10352867">
                <a:moveTo>
                  <a:pt x="0" y="0"/>
                </a:moveTo>
                <a:lnTo>
                  <a:pt x="10352866" y="0"/>
                </a:lnTo>
                <a:lnTo>
                  <a:pt x="10352866" y="10428712"/>
                </a:lnTo>
                <a:lnTo>
                  <a:pt x="0" y="104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3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1803019" y="-1780482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4"/>
                </a:moveTo>
                <a:lnTo>
                  <a:pt x="3606038" y="3560964"/>
                </a:lnTo>
                <a:lnTo>
                  <a:pt x="3606038" y="0"/>
                </a:lnTo>
                <a:lnTo>
                  <a:pt x="0" y="0"/>
                </a:lnTo>
                <a:lnTo>
                  <a:pt x="0" y="3560964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06657">
            <a:off x="-1984892" y="7112603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0" y="0"/>
                </a:moveTo>
                <a:lnTo>
                  <a:pt x="3253224" y="0"/>
                </a:lnTo>
                <a:lnTo>
                  <a:pt x="3253224" y="5123187"/>
                </a:lnTo>
                <a:lnTo>
                  <a:pt x="0" y="5123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8460605">
            <a:off x="16661388" y="6937829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3253224" y="0"/>
                </a:moveTo>
                <a:lnTo>
                  <a:pt x="0" y="0"/>
                </a:lnTo>
                <a:lnTo>
                  <a:pt x="0" y="5123186"/>
                </a:lnTo>
                <a:lnTo>
                  <a:pt x="3253224" y="5123186"/>
                </a:lnTo>
                <a:lnTo>
                  <a:pt x="325322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-9145948">
            <a:off x="17140823" y="1914793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3"/>
                </a:moveTo>
                <a:lnTo>
                  <a:pt x="3606039" y="3560963"/>
                </a:lnTo>
                <a:lnTo>
                  <a:pt x="3606039" y="0"/>
                </a:lnTo>
                <a:lnTo>
                  <a:pt x="0" y="0"/>
                </a:lnTo>
                <a:lnTo>
                  <a:pt x="0" y="3560963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447675"/>
            <a:ext cx="1623060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Backlog Geral</a:t>
            </a:r>
          </a:p>
        </p:txBody>
      </p:sp>
      <p:grpSp>
        <p:nvGrpSpPr>
          <p:cNvPr name="Group 8" id="8"/>
          <p:cNvGrpSpPr/>
          <p:nvPr/>
        </p:nvGrpSpPr>
        <p:grpSpPr>
          <a:xfrm rot="-5400000">
            <a:off x="4106956" y="606480"/>
            <a:ext cx="1245528" cy="7402040"/>
            <a:chOff x="0" y="0"/>
            <a:chExt cx="417656" cy="24820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17656" cy="2482087"/>
            </a:xfrm>
            <a:custGeom>
              <a:avLst/>
              <a:gdLst/>
              <a:ahLst/>
              <a:cxnLst/>
              <a:rect r="r" b="b" t="t" l="l"/>
              <a:pathLst>
                <a:path h="2482087" w="417656">
                  <a:moveTo>
                    <a:pt x="0" y="0"/>
                  </a:moveTo>
                  <a:lnTo>
                    <a:pt x="417656" y="0"/>
                  </a:lnTo>
                  <a:lnTo>
                    <a:pt x="417656" y="2482087"/>
                  </a:lnTo>
                  <a:lnTo>
                    <a:pt x="0" y="2482087"/>
                  </a:ln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17656" cy="2520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507284" y="4206152"/>
            <a:ext cx="1245528" cy="202695"/>
            <a:chOff x="0" y="0"/>
            <a:chExt cx="365901" cy="5954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5901" cy="59546"/>
            </a:xfrm>
            <a:custGeom>
              <a:avLst/>
              <a:gdLst/>
              <a:ahLst/>
              <a:cxnLst/>
              <a:rect r="r" b="b" t="t" l="l"/>
              <a:pathLst>
                <a:path h="59546" w="365901">
                  <a:moveTo>
                    <a:pt x="0" y="0"/>
                  </a:moveTo>
                  <a:lnTo>
                    <a:pt x="365901" y="0"/>
                  </a:lnTo>
                  <a:lnTo>
                    <a:pt x="365901" y="59546"/>
                  </a:lnTo>
                  <a:lnTo>
                    <a:pt x="0" y="59546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365901" cy="97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408468" y="3915910"/>
            <a:ext cx="6174978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UC01 - Gerenciar At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ivid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ades Educacionais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1732857"/>
            <a:ext cx="16230600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Para evitar redundâncias e facilitar a manutenção da documentação técnica (seguindo as práticas do framework OpenUP), os requisitos foram agrupados logica e estruturalmente em Casos de Uso (UCs) abrangentes.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59633" y="4433848"/>
            <a:ext cx="4711965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spc="-20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RF01, RF02, RF05, RF06, RNF04, RNF08,</a:t>
            </a:r>
          </a:p>
        </p:txBody>
      </p:sp>
      <p:grpSp>
        <p:nvGrpSpPr>
          <p:cNvPr name="Group 17" id="17"/>
          <p:cNvGrpSpPr/>
          <p:nvPr/>
        </p:nvGrpSpPr>
        <p:grpSpPr>
          <a:xfrm rot="-5400000">
            <a:off x="4106956" y="2147283"/>
            <a:ext cx="1245528" cy="7402040"/>
            <a:chOff x="0" y="0"/>
            <a:chExt cx="417656" cy="248208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17656" cy="2482087"/>
            </a:xfrm>
            <a:custGeom>
              <a:avLst/>
              <a:gdLst/>
              <a:ahLst/>
              <a:cxnLst/>
              <a:rect r="r" b="b" t="t" l="l"/>
              <a:pathLst>
                <a:path h="2482087" w="417656">
                  <a:moveTo>
                    <a:pt x="0" y="0"/>
                  </a:moveTo>
                  <a:lnTo>
                    <a:pt x="417656" y="0"/>
                  </a:lnTo>
                  <a:lnTo>
                    <a:pt x="417656" y="2482087"/>
                  </a:lnTo>
                  <a:lnTo>
                    <a:pt x="0" y="2482087"/>
                  </a:ln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417656" cy="2520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5400000">
            <a:off x="507284" y="5746955"/>
            <a:ext cx="1245528" cy="202695"/>
            <a:chOff x="0" y="0"/>
            <a:chExt cx="365901" cy="5954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65901" cy="59546"/>
            </a:xfrm>
            <a:custGeom>
              <a:avLst/>
              <a:gdLst/>
              <a:ahLst/>
              <a:cxnLst/>
              <a:rect r="r" b="b" t="t" l="l"/>
              <a:pathLst>
                <a:path h="59546" w="365901">
                  <a:moveTo>
                    <a:pt x="0" y="0"/>
                  </a:moveTo>
                  <a:lnTo>
                    <a:pt x="365901" y="0"/>
                  </a:lnTo>
                  <a:lnTo>
                    <a:pt x="365901" y="59546"/>
                  </a:lnTo>
                  <a:lnTo>
                    <a:pt x="0" y="59546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365901" cy="97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408468" y="5457126"/>
            <a:ext cx="6481631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UC03 - Gerenciar S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istem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 de Recompensas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90292" y="5974651"/>
            <a:ext cx="305064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spc="-20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RF07, RF08, RF09, RNF08,</a:t>
            </a:r>
          </a:p>
        </p:txBody>
      </p:sp>
      <p:grpSp>
        <p:nvGrpSpPr>
          <p:cNvPr name="Group 25" id="25"/>
          <p:cNvGrpSpPr/>
          <p:nvPr/>
        </p:nvGrpSpPr>
        <p:grpSpPr>
          <a:xfrm rot="-5400000">
            <a:off x="4106956" y="3756262"/>
            <a:ext cx="1245528" cy="7402040"/>
            <a:chOff x="0" y="0"/>
            <a:chExt cx="417656" cy="2482087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417656" cy="2482087"/>
            </a:xfrm>
            <a:custGeom>
              <a:avLst/>
              <a:gdLst/>
              <a:ahLst/>
              <a:cxnLst/>
              <a:rect r="r" b="b" t="t" l="l"/>
              <a:pathLst>
                <a:path h="2482087" w="417656">
                  <a:moveTo>
                    <a:pt x="0" y="0"/>
                  </a:moveTo>
                  <a:lnTo>
                    <a:pt x="417656" y="0"/>
                  </a:lnTo>
                  <a:lnTo>
                    <a:pt x="417656" y="2482087"/>
                  </a:lnTo>
                  <a:lnTo>
                    <a:pt x="0" y="2482087"/>
                  </a:ln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417656" cy="2520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-5400000">
            <a:off x="507284" y="7355935"/>
            <a:ext cx="1245528" cy="202695"/>
            <a:chOff x="0" y="0"/>
            <a:chExt cx="365901" cy="59546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65901" cy="59546"/>
            </a:xfrm>
            <a:custGeom>
              <a:avLst/>
              <a:gdLst/>
              <a:ahLst/>
              <a:cxnLst/>
              <a:rect r="r" b="b" t="t" l="l"/>
              <a:pathLst>
                <a:path h="59546" w="365901">
                  <a:moveTo>
                    <a:pt x="0" y="0"/>
                  </a:moveTo>
                  <a:lnTo>
                    <a:pt x="365901" y="0"/>
                  </a:lnTo>
                  <a:lnTo>
                    <a:pt x="365901" y="59546"/>
                  </a:lnTo>
                  <a:lnTo>
                    <a:pt x="0" y="59546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365901" cy="97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1546382" y="7065693"/>
            <a:ext cx="589915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UC05 - Gerenciar E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entos Comunitários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51318" y="7583631"/>
            <a:ext cx="6971638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spc="-20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RF15, RF16, RF17, RF18, RF19, RNF03, RNF04, RNF08, RFN09</a:t>
            </a:r>
          </a:p>
        </p:txBody>
      </p:sp>
      <p:grpSp>
        <p:nvGrpSpPr>
          <p:cNvPr name="Group 33" id="33"/>
          <p:cNvGrpSpPr/>
          <p:nvPr/>
        </p:nvGrpSpPr>
        <p:grpSpPr>
          <a:xfrm rot="-5400000">
            <a:off x="11853372" y="606480"/>
            <a:ext cx="1245528" cy="7402040"/>
            <a:chOff x="0" y="0"/>
            <a:chExt cx="417656" cy="2482087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417656" cy="2482087"/>
            </a:xfrm>
            <a:custGeom>
              <a:avLst/>
              <a:gdLst/>
              <a:ahLst/>
              <a:cxnLst/>
              <a:rect r="r" b="b" t="t" l="l"/>
              <a:pathLst>
                <a:path h="2482087" w="417656">
                  <a:moveTo>
                    <a:pt x="0" y="0"/>
                  </a:moveTo>
                  <a:lnTo>
                    <a:pt x="417656" y="0"/>
                  </a:lnTo>
                  <a:lnTo>
                    <a:pt x="417656" y="2482087"/>
                  </a:lnTo>
                  <a:lnTo>
                    <a:pt x="0" y="2482087"/>
                  </a:ln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417656" cy="2520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-5400000">
            <a:off x="8253699" y="4206152"/>
            <a:ext cx="1245528" cy="202695"/>
            <a:chOff x="0" y="0"/>
            <a:chExt cx="365901" cy="59546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365901" cy="59546"/>
            </a:xfrm>
            <a:custGeom>
              <a:avLst/>
              <a:gdLst/>
              <a:ahLst/>
              <a:cxnLst/>
              <a:rect r="r" b="b" t="t" l="l"/>
              <a:pathLst>
                <a:path h="59546" w="365901">
                  <a:moveTo>
                    <a:pt x="0" y="0"/>
                  </a:moveTo>
                  <a:lnTo>
                    <a:pt x="365901" y="0"/>
                  </a:lnTo>
                  <a:lnTo>
                    <a:pt x="365901" y="59546"/>
                  </a:lnTo>
                  <a:lnTo>
                    <a:pt x="0" y="59546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365901" cy="97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9406238" y="3915910"/>
            <a:ext cx="567227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UC02 - Realizar At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ivid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ades Interativas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427104" y="4433848"/>
            <a:ext cx="3269853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spc="-20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RF03, RF04, RNF04, RNF08,</a:t>
            </a:r>
          </a:p>
        </p:txBody>
      </p:sp>
      <p:grpSp>
        <p:nvGrpSpPr>
          <p:cNvPr name="Group 41" id="41"/>
          <p:cNvGrpSpPr/>
          <p:nvPr/>
        </p:nvGrpSpPr>
        <p:grpSpPr>
          <a:xfrm rot="-5400000">
            <a:off x="11927513" y="2067303"/>
            <a:ext cx="1245528" cy="7550322"/>
            <a:chOff x="0" y="0"/>
            <a:chExt cx="417656" cy="253181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417656" cy="2531810"/>
            </a:xfrm>
            <a:custGeom>
              <a:avLst/>
              <a:gdLst/>
              <a:ahLst/>
              <a:cxnLst/>
              <a:rect r="r" b="b" t="t" l="l"/>
              <a:pathLst>
                <a:path h="2531810" w="417656">
                  <a:moveTo>
                    <a:pt x="0" y="0"/>
                  </a:moveTo>
                  <a:lnTo>
                    <a:pt x="417656" y="0"/>
                  </a:lnTo>
                  <a:lnTo>
                    <a:pt x="417656" y="2531810"/>
                  </a:lnTo>
                  <a:lnTo>
                    <a:pt x="0" y="2531810"/>
                  </a:ln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417656" cy="25699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-5400000">
            <a:off x="8253699" y="5741116"/>
            <a:ext cx="1245528" cy="202695"/>
            <a:chOff x="0" y="0"/>
            <a:chExt cx="365901" cy="59546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365901" cy="59546"/>
            </a:xfrm>
            <a:custGeom>
              <a:avLst/>
              <a:gdLst/>
              <a:ahLst/>
              <a:cxnLst/>
              <a:rect r="r" b="b" t="t" l="l"/>
              <a:pathLst>
                <a:path h="59546" w="365901">
                  <a:moveTo>
                    <a:pt x="0" y="0"/>
                  </a:moveTo>
                  <a:lnTo>
                    <a:pt x="365901" y="0"/>
                  </a:lnTo>
                  <a:lnTo>
                    <a:pt x="365901" y="59546"/>
                  </a:lnTo>
                  <a:lnTo>
                    <a:pt x="0" y="59546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38100"/>
              <a:ext cx="365901" cy="97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47" id="47"/>
          <p:cNvSpPr txBox="true"/>
          <p:nvPr/>
        </p:nvSpPr>
        <p:spPr>
          <a:xfrm rot="0">
            <a:off x="10067763" y="5450874"/>
            <a:ext cx="4349221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UC04 - Gerenciar F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eed Social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9144000" y="5968399"/>
            <a:ext cx="6959732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spc="-20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RF10, RF11, RF12, RF13, RF14, RNF03, RNF04, RNF08, RNF09</a:t>
            </a:r>
          </a:p>
        </p:txBody>
      </p:sp>
      <p:grpSp>
        <p:nvGrpSpPr>
          <p:cNvPr name="Group 49" id="49"/>
          <p:cNvGrpSpPr/>
          <p:nvPr/>
        </p:nvGrpSpPr>
        <p:grpSpPr>
          <a:xfrm rot="-5400000">
            <a:off x="11853372" y="3756262"/>
            <a:ext cx="1245528" cy="7402040"/>
            <a:chOff x="0" y="0"/>
            <a:chExt cx="417656" cy="2482087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417656" cy="2482087"/>
            </a:xfrm>
            <a:custGeom>
              <a:avLst/>
              <a:gdLst/>
              <a:ahLst/>
              <a:cxnLst/>
              <a:rect r="r" b="b" t="t" l="l"/>
              <a:pathLst>
                <a:path h="2482087" w="417656">
                  <a:moveTo>
                    <a:pt x="0" y="0"/>
                  </a:moveTo>
                  <a:lnTo>
                    <a:pt x="417656" y="0"/>
                  </a:lnTo>
                  <a:lnTo>
                    <a:pt x="417656" y="2482087"/>
                  </a:lnTo>
                  <a:lnTo>
                    <a:pt x="0" y="2482087"/>
                  </a:ln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38100"/>
              <a:ext cx="417656" cy="2520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2" id="52"/>
          <p:cNvGrpSpPr/>
          <p:nvPr/>
        </p:nvGrpSpPr>
        <p:grpSpPr>
          <a:xfrm rot="-5400000">
            <a:off x="8253699" y="7355935"/>
            <a:ext cx="1245528" cy="202695"/>
            <a:chOff x="0" y="0"/>
            <a:chExt cx="365901" cy="59546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365901" cy="59546"/>
            </a:xfrm>
            <a:custGeom>
              <a:avLst/>
              <a:gdLst/>
              <a:ahLst/>
              <a:cxnLst/>
              <a:rect r="r" b="b" t="t" l="l"/>
              <a:pathLst>
                <a:path h="59546" w="365901">
                  <a:moveTo>
                    <a:pt x="0" y="0"/>
                  </a:moveTo>
                  <a:lnTo>
                    <a:pt x="365901" y="0"/>
                  </a:lnTo>
                  <a:lnTo>
                    <a:pt x="365901" y="59546"/>
                  </a:lnTo>
                  <a:lnTo>
                    <a:pt x="0" y="59546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0" y="-38100"/>
              <a:ext cx="365901" cy="97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55" id="55"/>
          <p:cNvSpPr txBox="true"/>
          <p:nvPr/>
        </p:nvSpPr>
        <p:spPr>
          <a:xfrm rot="0">
            <a:off x="10334833" y="7065693"/>
            <a:ext cx="381508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UC06 - Gerenciar Acessos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9858025" y="7583631"/>
            <a:ext cx="4408011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spc="-20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RNF08, RF20, RF21, RF22, RF23, RF24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84734">
                <a:alpha val="100000"/>
              </a:srgbClr>
            </a:gs>
            <a:gs pos="100000">
              <a:srgbClr val="12605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74160" y="5344"/>
            <a:ext cx="10352867" cy="10428712"/>
          </a:xfrm>
          <a:custGeom>
            <a:avLst/>
            <a:gdLst/>
            <a:ahLst/>
            <a:cxnLst/>
            <a:rect r="r" b="b" t="t" l="l"/>
            <a:pathLst>
              <a:path h="10428712" w="10352867">
                <a:moveTo>
                  <a:pt x="0" y="0"/>
                </a:moveTo>
                <a:lnTo>
                  <a:pt x="10352866" y="0"/>
                </a:lnTo>
                <a:lnTo>
                  <a:pt x="10352866" y="10428712"/>
                </a:lnTo>
                <a:lnTo>
                  <a:pt x="0" y="104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3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1803019" y="-1780482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4"/>
                </a:moveTo>
                <a:lnTo>
                  <a:pt x="3606038" y="3560964"/>
                </a:lnTo>
                <a:lnTo>
                  <a:pt x="3606038" y="0"/>
                </a:lnTo>
                <a:lnTo>
                  <a:pt x="0" y="0"/>
                </a:lnTo>
                <a:lnTo>
                  <a:pt x="0" y="3560964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06657">
            <a:off x="-1984892" y="7112603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0" y="0"/>
                </a:moveTo>
                <a:lnTo>
                  <a:pt x="3253224" y="0"/>
                </a:lnTo>
                <a:lnTo>
                  <a:pt x="3253224" y="5123187"/>
                </a:lnTo>
                <a:lnTo>
                  <a:pt x="0" y="5123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8460605">
            <a:off x="16661388" y="6937829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3253224" y="0"/>
                </a:moveTo>
                <a:lnTo>
                  <a:pt x="0" y="0"/>
                </a:lnTo>
                <a:lnTo>
                  <a:pt x="0" y="5123186"/>
                </a:lnTo>
                <a:lnTo>
                  <a:pt x="3253224" y="5123186"/>
                </a:lnTo>
                <a:lnTo>
                  <a:pt x="325322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-9145948">
            <a:off x="17140823" y="1914793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3"/>
                </a:moveTo>
                <a:lnTo>
                  <a:pt x="3606039" y="3560963"/>
                </a:lnTo>
                <a:lnTo>
                  <a:pt x="3606039" y="0"/>
                </a:lnTo>
                <a:lnTo>
                  <a:pt x="0" y="0"/>
                </a:lnTo>
                <a:lnTo>
                  <a:pt x="0" y="3560963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447675"/>
            <a:ext cx="1623060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Backlog Geral</a:t>
            </a:r>
          </a:p>
        </p:txBody>
      </p:sp>
      <p:grpSp>
        <p:nvGrpSpPr>
          <p:cNvPr name="Group 8" id="8"/>
          <p:cNvGrpSpPr/>
          <p:nvPr/>
        </p:nvGrpSpPr>
        <p:grpSpPr>
          <a:xfrm rot="-5400000">
            <a:off x="4106956" y="606480"/>
            <a:ext cx="1245528" cy="7402040"/>
            <a:chOff x="0" y="0"/>
            <a:chExt cx="417656" cy="24820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17656" cy="2482087"/>
            </a:xfrm>
            <a:custGeom>
              <a:avLst/>
              <a:gdLst/>
              <a:ahLst/>
              <a:cxnLst/>
              <a:rect r="r" b="b" t="t" l="l"/>
              <a:pathLst>
                <a:path h="2482087" w="417656">
                  <a:moveTo>
                    <a:pt x="0" y="0"/>
                  </a:moveTo>
                  <a:lnTo>
                    <a:pt x="417656" y="0"/>
                  </a:lnTo>
                  <a:lnTo>
                    <a:pt x="417656" y="2482087"/>
                  </a:lnTo>
                  <a:lnTo>
                    <a:pt x="0" y="2482087"/>
                  </a:ln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17656" cy="2520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507284" y="4206152"/>
            <a:ext cx="1245528" cy="202695"/>
            <a:chOff x="0" y="0"/>
            <a:chExt cx="365901" cy="5954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5901" cy="59546"/>
            </a:xfrm>
            <a:custGeom>
              <a:avLst/>
              <a:gdLst/>
              <a:ahLst/>
              <a:cxnLst/>
              <a:rect r="r" b="b" t="t" l="l"/>
              <a:pathLst>
                <a:path h="59546" w="365901">
                  <a:moveTo>
                    <a:pt x="0" y="0"/>
                  </a:moveTo>
                  <a:lnTo>
                    <a:pt x="365901" y="0"/>
                  </a:lnTo>
                  <a:lnTo>
                    <a:pt x="365901" y="59546"/>
                  </a:lnTo>
                  <a:lnTo>
                    <a:pt x="0" y="59546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365901" cy="97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596653" y="3915910"/>
            <a:ext cx="5798608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UC07 - Gerenciar Credenc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iai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 da Conta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1732857"/>
            <a:ext cx="16230600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Para evitar redundâncias e facilitar a manutenção da documentação técnica (seguindo as práticas do framework OpenUP), os requisitos foram agrupados logica e estruturalmente em Casos de Uso (UCs) abrangentes.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157864" y="4433848"/>
            <a:ext cx="2315501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spc="-20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RF25, RF26, RNF08,</a:t>
            </a:r>
          </a:p>
        </p:txBody>
      </p:sp>
      <p:grpSp>
        <p:nvGrpSpPr>
          <p:cNvPr name="Group 17" id="17"/>
          <p:cNvGrpSpPr/>
          <p:nvPr/>
        </p:nvGrpSpPr>
        <p:grpSpPr>
          <a:xfrm rot="-5400000">
            <a:off x="4106956" y="2147283"/>
            <a:ext cx="1245528" cy="7402040"/>
            <a:chOff x="0" y="0"/>
            <a:chExt cx="417656" cy="248208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17656" cy="2482087"/>
            </a:xfrm>
            <a:custGeom>
              <a:avLst/>
              <a:gdLst/>
              <a:ahLst/>
              <a:cxnLst/>
              <a:rect r="r" b="b" t="t" l="l"/>
              <a:pathLst>
                <a:path h="2482087" w="417656">
                  <a:moveTo>
                    <a:pt x="0" y="0"/>
                  </a:moveTo>
                  <a:lnTo>
                    <a:pt x="417656" y="0"/>
                  </a:lnTo>
                  <a:lnTo>
                    <a:pt x="417656" y="2482087"/>
                  </a:lnTo>
                  <a:lnTo>
                    <a:pt x="0" y="2482087"/>
                  </a:ln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417656" cy="2520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5400000">
            <a:off x="507284" y="5746955"/>
            <a:ext cx="1245528" cy="202695"/>
            <a:chOff x="0" y="0"/>
            <a:chExt cx="365901" cy="5954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65901" cy="59546"/>
            </a:xfrm>
            <a:custGeom>
              <a:avLst/>
              <a:gdLst/>
              <a:ahLst/>
              <a:cxnLst/>
              <a:rect r="r" b="b" t="t" l="l"/>
              <a:pathLst>
                <a:path h="59546" w="365901">
                  <a:moveTo>
                    <a:pt x="0" y="0"/>
                  </a:moveTo>
                  <a:lnTo>
                    <a:pt x="365901" y="0"/>
                  </a:lnTo>
                  <a:lnTo>
                    <a:pt x="365901" y="59546"/>
                  </a:lnTo>
                  <a:lnTo>
                    <a:pt x="0" y="59546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365901" cy="97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771173" y="5456713"/>
            <a:ext cx="544957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UC09- Gerenciar Tipos de Denúncias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496181" y="5974651"/>
            <a:ext cx="363886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spc="-20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RF30, RF31, RF32, RF33, RNF08</a:t>
            </a:r>
          </a:p>
        </p:txBody>
      </p:sp>
      <p:grpSp>
        <p:nvGrpSpPr>
          <p:cNvPr name="Group 25" id="25"/>
          <p:cNvGrpSpPr/>
          <p:nvPr/>
        </p:nvGrpSpPr>
        <p:grpSpPr>
          <a:xfrm rot="-5400000">
            <a:off x="4106956" y="3756262"/>
            <a:ext cx="1245528" cy="7402040"/>
            <a:chOff x="0" y="0"/>
            <a:chExt cx="417656" cy="2482087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417656" cy="2482087"/>
            </a:xfrm>
            <a:custGeom>
              <a:avLst/>
              <a:gdLst/>
              <a:ahLst/>
              <a:cxnLst/>
              <a:rect r="r" b="b" t="t" l="l"/>
              <a:pathLst>
                <a:path h="2482087" w="417656">
                  <a:moveTo>
                    <a:pt x="0" y="0"/>
                  </a:moveTo>
                  <a:lnTo>
                    <a:pt x="417656" y="0"/>
                  </a:lnTo>
                  <a:lnTo>
                    <a:pt x="417656" y="2482087"/>
                  </a:lnTo>
                  <a:lnTo>
                    <a:pt x="0" y="2482087"/>
                  </a:ln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417656" cy="2520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-5400000">
            <a:off x="507284" y="7355935"/>
            <a:ext cx="1245528" cy="202695"/>
            <a:chOff x="0" y="0"/>
            <a:chExt cx="365901" cy="59546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65901" cy="59546"/>
            </a:xfrm>
            <a:custGeom>
              <a:avLst/>
              <a:gdLst/>
              <a:ahLst/>
              <a:cxnLst/>
              <a:rect r="r" b="b" t="t" l="l"/>
              <a:pathLst>
                <a:path h="59546" w="365901">
                  <a:moveTo>
                    <a:pt x="0" y="0"/>
                  </a:moveTo>
                  <a:lnTo>
                    <a:pt x="365901" y="0"/>
                  </a:lnTo>
                  <a:lnTo>
                    <a:pt x="365901" y="59546"/>
                  </a:lnTo>
                  <a:lnTo>
                    <a:pt x="0" y="59546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365901" cy="97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1939130" y="7065693"/>
            <a:ext cx="5113655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UC11 - Gerenciar Acervo de Áudios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46801" y="7583631"/>
            <a:ext cx="713819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spc="-20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RF39, RF40, RF41, RF42, RF43, RNF01, RNF02, RNF08, RNF09</a:t>
            </a:r>
          </a:p>
        </p:txBody>
      </p:sp>
      <p:grpSp>
        <p:nvGrpSpPr>
          <p:cNvPr name="Group 33" id="33"/>
          <p:cNvGrpSpPr/>
          <p:nvPr/>
        </p:nvGrpSpPr>
        <p:grpSpPr>
          <a:xfrm rot="-5400000">
            <a:off x="11853372" y="606480"/>
            <a:ext cx="1245528" cy="7402040"/>
            <a:chOff x="0" y="0"/>
            <a:chExt cx="417656" cy="2482087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417656" cy="2482087"/>
            </a:xfrm>
            <a:custGeom>
              <a:avLst/>
              <a:gdLst/>
              <a:ahLst/>
              <a:cxnLst/>
              <a:rect r="r" b="b" t="t" l="l"/>
              <a:pathLst>
                <a:path h="2482087" w="417656">
                  <a:moveTo>
                    <a:pt x="0" y="0"/>
                  </a:moveTo>
                  <a:lnTo>
                    <a:pt x="417656" y="0"/>
                  </a:lnTo>
                  <a:lnTo>
                    <a:pt x="417656" y="2482087"/>
                  </a:lnTo>
                  <a:lnTo>
                    <a:pt x="0" y="2482087"/>
                  </a:ln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417656" cy="2520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-5400000">
            <a:off x="8253699" y="4206152"/>
            <a:ext cx="1245528" cy="202695"/>
            <a:chOff x="0" y="0"/>
            <a:chExt cx="365901" cy="59546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365901" cy="59546"/>
            </a:xfrm>
            <a:custGeom>
              <a:avLst/>
              <a:gdLst/>
              <a:ahLst/>
              <a:cxnLst/>
              <a:rect r="r" b="b" t="t" l="l"/>
              <a:pathLst>
                <a:path h="59546" w="365901">
                  <a:moveTo>
                    <a:pt x="0" y="0"/>
                  </a:moveTo>
                  <a:lnTo>
                    <a:pt x="365901" y="0"/>
                  </a:lnTo>
                  <a:lnTo>
                    <a:pt x="365901" y="59546"/>
                  </a:lnTo>
                  <a:lnTo>
                    <a:pt x="0" y="59546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365901" cy="97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9306692" y="3915910"/>
            <a:ext cx="6338888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UC08 - Gerenciar Mo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der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ação de ContEúdo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089033" y="4433848"/>
            <a:ext cx="394599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spc="-20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RF27, RF28, RF29, RNF03, RNF08,</a:t>
            </a:r>
          </a:p>
        </p:txBody>
      </p:sp>
      <p:grpSp>
        <p:nvGrpSpPr>
          <p:cNvPr name="Group 41" id="41"/>
          <p:cNvGrpSpPr/>
          <p:nvPr/>
        </p:nvGrpSpPr>
        <p:grpSpPr>
          <a:xfrm rot="-5400000">
            <a:off x="11918245" y="2076571"/>
            <a:ext cx="1245528" cy="7531786"/>
            <a:chOff x="0" y="0"/>
            <a:chExt cx="417656" cy="2525594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417656" cy="2525594"/>
            </a:xfrm>
            <a:custGeom>
              <a:avLst/>
              <a:gdLst/>
              <a:ahLst/>
              <a:cxnLst/>
              <a:rect r="r" b="b" t="t" l="l"/>
              <a:pathLst>
                <a:path h="2525594" w="417656">
                  <a:moveTo>
                    <a:pt x="0" y="0"/>
                  </a:moveTo>
                  <a:lnTo>
                    <a:pt x="417656" y="0"/>
                  </a:lnTo>
                  <a:lnTo>
                    <a:pt x="417656" y="2525594"/>
                  </a:lnTo>
                  <a:lnTo>
                    <a:pt x="0" y="2525594"/>
                  </a:ln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417656" cy="25636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-5400000">
            <a:off x="8253699" y="5741116"/>
            <a:ext cx="1245528" cy="202695"/>
            <a:chOff x="0" y="0"/>
            <a:chExt cx="365901" cy="59546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365901" cy="59546"/>
            </a:xfrm>
            <a:custGeom>
              <a:avLst/>
              <a:gdLst/>
              <a:ahLst/>
              <a:cxnLst/>
              <a:rect r="r" b="b" t="t" l="l"/>
              <a:pathLst>
                <a:path h="59546" w="365901">
                  <a:moveTo>
                    <a:pt x="0" y="0"/>
                  </a:moveTo>
                  <a:lnTo>
                    <a:pt x="365901" y="0"/>
                  </a:lnTo>
                  <a:lnTo>
                    <a:pt x="365901" y="59546"/>
                  </a:lnTo>
                  <a:lnTo>
                    <a:pt x="0" y="59546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38100"/>
              <a:ext cx="365901" cy="97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47" id="47"/>
          <p:cNvSpPr txBox="true"/>
          <p:nvPr/>
        </p:nvSpPr>
        <p:spPr>
          <a:xfrm rot="0">
            <a:off x="9643834" y="5450874"/>
            <a:ext cx="5197078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UC10 - Gerenciar Acer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vo 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de Vídeos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9049810" y="5909599"/>
            <a:ext cx="712734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spc="-20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RF34, RF35, RF36, RF37, RF38, RNF01, RNF02, RNF08, RNF09</a:t>
            </a:r>
          </a:p>
        </p:txBody>
      </p:sp>
      <p:grpSp>
        <p:nvGrpSpPr>
          <p:cNvPr name="Group 49" id="49"/>
          <p:cNvGrpSpPr/>
          <p:nvPr/>
        </p:nvGrpSpPr>
        <p:grpSpPr>
          <a:xfrm rot="-5400000">
            <a:off x="11853372" y="3756262"/>
            <a:ext cx="1245528" cy="7402040"/>
            <a:chOff x="0" y="0"/>
            <a:chExt cx="417656" cy="2482087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417656" cy="2482087"/>
            </a:xfrm>
            <a:custGeom>
              <a:avLst/>
              <a:gdLst/>
              <a:ahLst/>
              <a:cxnLst/>
              <a:rect r="r" b="b" t="t" l="l"/>
              <a:pathLst>
                <a:path h="2482087" w="417656">
                  <a:moveTo>
                    <a:pt x="0" y="0"/>
                  </a:moveTo>
                  <a:lnTo>
                    <a:pt x="417656" y="0"/>
                  </a:lnTo>
                  <a:lnTo>
                    <a:pt x="417656" y="2482087"/>
                  </a:lnTo>
                  <a:lnTo>
                    <a:pt x="0" y="2482087"/>
                  </a:ln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38100"/>
              <a:ext cx="417656" cy="2520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2" id="52"/>
          <p:cNvGrpSpPr/>
          <p:nvPr/>
        </p:nvGrpSpPr>
        <p:grpSpPr>
          <a:xfrm rot="-5400000">
            <a:off x="8253699" y="7355935"/>
            <a:ext cx="1245528" cy="202695"/>
            <a:chOff x="0" y="0"/>
            <a:chExt cx="365901" cy="59546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365901" cy="59546"/>
            </a:xfrm>
            <a:custGeom>
              <a:avLst/>
              <a:gdLst/>
              <a:ahLst/>
              <a:cxnLst/>
              <a:rect r="r" b="b" t="t" l="l"/>
              <a:pathLst>
                <a:path h="59546" w="365901">
                  <a:moveTo>
                    <a:pt x="0" y="0"/>
                  </a:moveTo>
                  <a:lnTo>
                    <a:pt x="365901" y="0"/>
                  </a:lnTo>
                  <a:lnTo>
                    <a:pt x="365901" y="59546"/>
                  </a:lnTo>
                  <a:lnTo>
                    <a:pt x="0" y="59546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0" y="-38100"/>
              <a:ext cx="365901" cy="97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55" id="55"/>
          <p:cNvSpPr txBox="true"/>
          <p:nvPr/>
        </p:nvSpPr>
        <p:spPr>
          <a:xfrm rot="0">
            <a:off x="9952669" y="7065693"/>
            <a:ext cx="4579408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UC12 - Gerenciar Perf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il P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essoal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9804540" y="7583631"/>
            <a:ext cx="4514982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spc="-20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RF44, RF45, RF46, RF47, RF48, RNF08,</a:t>
            </a:r>
          </a:p>
        </p:txBody>
      </p:sp>
      <p:grpSp>
        <p:nvGrpSpPr>
          <p:cNvPr name="Group 57" id="57"/>
          <p:cNvGrpSpPr/>
          <p:nvPr/>
        </p:nvGrpSpPr>
        <p:grpSpPr>
          <a:xfrm rot="-5400000">
            <a:off x="7961704" y="5439940"/>
            <a:ext cx="1245528" cy="7402040"/>
            <a:chOff x="0" y="0"/>
            <a:chExt cx="417656" cy="2482087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417656" cy="2482087"/>
            </a:xfrm>
            <a:custGeom>
              <a:avLst/>
              <a:gdLst/>
              <a:ahLst/>
              <a:cxnLst/>
              <a:rect r="r" b="b" t="t" l="l"/>
              <a:pathLst>
                <a:path h="2482087" w="417656">
                  <a:moveTo>
                    <a:pt x="0" y="0"/>
                  </a:moveTo>
                  <a:lnTo>
                    <a:pt x="417656" y="0"/>
                  </a:lnTo>
                  <a:lnTo>
                    <a:pt x="417656" y="2482087"/>
                  </a:lnTo>
                  <a:lnTo>
                    <a:pt x="0" y="2482087"/>
                  </a:ln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59" id="59"/>
            <p:cNvSpPr txBox="true"/>
            <p:nvPr/>
          </p:nvSpPr>
          <p:spPr>
            <a:xfrm>
              <a:off x="0" y="-38100"/>
              <a:ext cx="417656" cy="2520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60" id="60"/>
          <p:cNvGrpSpPr/>
          <p:nvPr/>
        </p:nvGrpSpPr>
        <p:grpSpPr>
          <a:xfrm rot="-5400000">
            <a:off x="4362031" y="9039613"/>
            <a:ext cx="1245528" cy="202695"/>
            <a:chOff x="0" y="0"/>
            <a:chExt cx="365901" cy="59546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365901" cy="59546"/>
            </a:xfrm>
            <a:custGeom>
              <a:avLst/>
              <a:gdLst/>
              <a:ahLst/>
              <a:cxnLst/>
              <a:rect r="r" b="b" t="t" l="l"/>
              <a:pathLst>
                <a:path h="59546" w="365901">
                  <a:moveTo>
                    <a:pt x="0" y="0"/>
                  </a:moveTo>
                  <a:lnTo>
                    <a:pt x="365901" y="0"/>
                  </a:lnTo>
                  <a:lnTo>
                    <a:pt x="365901" y="59546"/>
                  </a:lnTo>
                  <a:lnTo>
                    <a:pt x="0" y="59546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62" id="62"/>
            <p:cNvSpPr txBox="true"/>
            <p:nvPr/>
          </p:nvSpPr>
          <p:spPr>
            <a:xfrm>
              <a:off x="0" y="-38100"/>
              <a:ext cx="365901" cy="97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63" id="63"/>
          <p:cNvSpPr txBox="true"/>
          <p:nvPr/>
        </p:nvSpPr>
        <p:spPr>
          <a:xfrm rot="0">
            <a:off x="5883399" y="8749371"/>
            <a:ext cx="4934612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UC13 - Sincronizar Acervo Off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lin</a:t>
            </a:r>
            <a:r>
              <a:rPr lang="en-US" b="true" sz="2499" spc="-24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6918487" y="9267309"/>
            <a:ext cx="2503752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spc="-20">
                <a:solidFill>
                  <a:srgbClr val="633F2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RF49, RNF06, RNF08,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450975"/>
            <a:ext cx="10889392" cy="7385050"/>
            <a:chOff x="0" y="0"/>
            <a:chExt cx="2867988" cy="194503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67988" cy="1945034"/>
            </a:xfrm>
            <a:custGeom>
              <a:avLst/>
              <a:gdLst/>
              <a:ahLst/>
              <a:cxnLst/>
              <a:rect r="r" b="b" t="t" l="l"/>
              <a:pathLst>
                <a:path h="1945034" w="2867988">
                  <a:moveTo>
                    <a:pt x="0" y="0"/>
                  </a:moveTo>
                  <a:lnTo>
                    <a:pt x="2867988" y="0"/>
                  </a:lnTo>
                  <a:lnTo>
                    <a:pt x="2867988" y="1945034"/>
                  </a:lnTo>
                  <a:lnTo>
                    <a:pt x="0" y="1945034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867988" cy="19926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1403350"/>
            <a:ext cx="10664756" cy="743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gradFill>
                  <a:gsLst>
                    <a:gs pos="0">
                      <a:srgbClr val="12605D">
                        <a:alpha val="100000"/>
                      </a:srgbClr>
                    </a:gs>
                    <a:gs pos="100000">
                      <a:srgbClr val="084734">
                        <a:alpha val="100000"/>
                      </a:srgbClr>
                    </a:gs>
                  </a:gsLst>
                  <a:lin ang="0"/>
                </a:gradFill>
                <a:latin typeface="Quicksand Bold"/>
                <a:ea typeface="Quicksand Bold"/>
                <a:cs typeface="Quicksand Bold"/>
                <a:sym typeface="Quicksand Bold"/>
              </a:rPr>
              <a:t>Atores e Objetivos</a:t>
            </a: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: É quem está executando a ação (por exemplo, um Professor ou um Aluno) e o que ele quer alcançar.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gradFill>
                  <a:gsLst>
                    <a:gs pos="0">
                      <a:srgbClr val="12605D">
                        <a:alpha val="100000"/>
                      </a:srgbClr>
                    </a:gs>
                    <a:gs pos="100000">
                      <a:srgbClr val="084734">
                        <a:alpha val="100000"/>
                      </a:srgbClr>
                    </a:gs>
                  </a:gsLst>
                  <a:lin ang="0"/>
                </a:gradFill>
                <a:latin typeface="Quicksand Bold"/>
                <a:ea typeface="Quicksand Bold"/>
                <a:cs typeface="Quicksand Bold"/>
                <a:sym typeface="Quicksand Bold"/>
              </a:rPr>
              <a:t>Pré-condições:</a:t>
            </a: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O que precisa acontecer antes, como o usuário estar autenticado e ter a permissão correta.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Fluxo Principal</a:t>
            </a: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: É o que chamamos de 'caminho feliz'. É o passo a passo da ação principal, como abrir a tela, preencher um formulário e salvar uma atividade com sucesso.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Fluxos Alternativos</a:t>
            </a: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: São os caminhos paralelos que o usuário pode tomar dentro da mesma tela, como optar por editar ou excluir um item.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Fluxos de Exceção</a:t>
            </a: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: É onde prevemos os problemas. nós documentamos como o sistema deve reagir e orientar o usuário caso algo dê errado, como deixar um campo obrigatório em branco.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409904" y="3332829"/>
            <a:ext cx="2780718" cy="2780718"/>
          </a:xfrm>
          <a:custGeom>
            <a:avLst/>
            <a:gdLst/>
            <a:ahLst/>
            <a:cxnLst/>
            <a:rect r="r" b="b" t="t" l="l"/>
            <a:pathLst>
              <a:path h="2780718" w="2780718">
                <a:moveTo>
                  <a:pt x="0" y="0"/>
                </a:moveTo>
                <a:lnTo>
                  <a:pt x="2780717" y="0"/>
                </a:lnTo>
                <a:lnTo>
                  <a:pt x="2780717" y="2780718"/>
                </a:lnTo>
                <a:lnTo>
                  <a:pt x="0" y="2780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916317" y="6531896"/>
            <a:ext cx="1767891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User Case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195529" y="1568949"/>
            <a:ext cx="3086100" cy="30861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447675"/>
            <a:ext cx="1623060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gradFill>
                  <a:gsLst>
                    <a:gs pos="0">
                      <a:srgbClr val="12605D">
                        <a:alpha val="100000"/>
                      </a:srgbClr>
                    </a:gs>
                    <a:gs pos="100000">
                      <a:srgbClr val="084734">
                        <a:alpha val="100000"/>
                      </a:srgbClr>
                    </a:gs>
                  </a:gsLst>
                  <a:lin ang="0"/>
                </a:gradFill>
                <a:latin typeface="Quicksand Bold"/>
                <a:ea typeface="Quicksand Bold"/>
                <a:cs typeface="Quicksand Bold"/>
                <a:sym typeface="Quicksand Bold"/>
              </a:rPr>
              <a:t>Equipe Anawê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4315873" y="1861398"/>
            <a:ext cx="2820643" cy="2820643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3154" t="-29774" r="-24765" b="-80786"/>
              </a:stretch>
            </a:blipFill>
            <a:ln w="95250" cap="sq">
              <a:solidFill>
                <a:srgbClr val="7DB279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7793538" y="1861398"/>
            <a:ext cx="2820643" cy="282064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6330" t="-8048" r="-8319" b="-6601"/>
              </a:stretch>
            </a:blipFill>
            <a:ln w="95250" cap="sq">
              <a:solidFill>
                <a:srgbClr val="7DB279"/>
              </a:solidFill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1273171" y="1861398"/>
            <a:ext cx="2820643" cy="2820643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4626" r="0" b="-20373"/>
              </a:stretch>
            </a:blipFill>
            <a:ln w="95250" cap="sq">
              <a:solidFill>
                <a:srgbClr val="7DB279"/>
              </a:solidFill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4194186" y="5896504"/>
            <a:ext cx="2820643" cy="2820643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7710" t="-10023" r="-5397" b="-3084"/>
              </a:stretch>
            </a:blipFill>
            <a:ln w="95250" cap="sq">
              <a:solidFill>
                <a:srgbClr val="7DB279"/>
              </a:solidFill>
              <a:prstDash val="solid"/>
              <a:miter/>
            </a:ln>
          </p:spPr>
        </p:sp>
      </p:grpSp>
      <p:sp>
        <p:nvSpPr>
          <p:cNvPr name="Freeform 14" id="14"/>
          <p:cNvSpPr/>
          <p:nvPr/>
        </p:nvSpPr>
        <p:spPr>
          <a:xfrm flipH="false" flipV="false" rot="706657">
            <a:off x="-1984892" y="7112603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0" y="0"/>
                </a:moveTo>
                <a:lnTo>
                  <a:pt x="3253224" y="0"/>
                </a:lnTo>
                <a:lnTo>
                  <a:pt x="3253224" y="5123187"/>
                </a:lnTo>
                <a:lnTo>
                  <a:pt x="0" y="51231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true" rot="0">
            <a:off x="-1803019" y="-1780482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4"/>
                </a:moveTo>
                <a:lnTo>
                  <a:pt x="3606038" y="3560964"/>
                </a:lnTo>
                <a:lnTo>
                  <a:pt x="3606038" y="0"/>
                </a:lnTo>
                <a:lnTo>
                  <a:pt x="0" y="0"/>
                </a:lnTo>
                <a:lnTo>
                  <a:pt x="0" y="3560964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-8460605">
            <a:off x="16661388" y="6937829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3253224" y="0"/>
                </a:moveTo>
                <a:lnTo>
                  <a:pt x="0" y="0"/>
                </a:lnTo>
                <a:lnTo>
                  <a:pt x="0" y="5123186"/>
                </a:lnTo>
                <a:lnTo>
                  <a:pt x="3253224" y="5123186"/>
                </a:lnTo>
                <a:lnTo>
                  <a:pt x="325322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-9145948">
            <a:off x="17140823" y="1914793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3"/>
                </a:moveTo>
                <a:lnTo>
                  <a:pt x="3606039" y="3560963"/>
                </a:lnTo>
                <a:lnTo>
                  <a:pt x="3606039" y="0"/>
                </a:lnTo>
                <a:lnTo>
                  <a:pt x="0" y="0"/>
                </a:lnTo>
                <a:lnTo>
                  <a:pt x="0" y="3560963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793538" y="5897408"/>
            <a:ext cx="2820643" cy="2820643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16666" r="0" b="-16666"/>
              </a:stretch>
            </a:blipFill>
            <a:ln w="95250" cap="sq">
              <a:solidFill>
                <a:srgbClr val="7DB279"/>
              </a:solidFill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11273171" y="5897408"/>
            <a:ext cx="2820643" cy="2820643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43949" t="-50130" r="-40711" b="-96084"/>
              </a:stretch>
            </a:blipFill>
            <a:ln w="95250" cap="sq">
              <a:solidFill>
                <a:srgbClr val="7DB279"/>
              </a:solidFill>
              <a:prstDash val="solid"/>
              <a:miter/>
            </a:ln>
          </p:spPr>
        </p:sp>
      </p:grpSp>
      <p:sp>
        <p:nvSpPr>
          <p:cNvPr name="TextBox 22" id="22"/>
          <p:cNvSpPr txBox="true"/>
          <p:nvPr/>
        </p:nvSpPr>
        <p:spPr>
          <a:xfrm rot="0">
            <a:off x="4194186" y="4882971"/>
            <a:ext cx="294233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André Henrique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671725" y="8917172"/>
            <a:ext cx="386556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Giovanna Guimarães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672835" y="4882971"/>
            <a:ext cx="294233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Arthur Mendes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044812" y="4882971"/>
            <a:ext cx="322505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Johnnatan Salles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031685" y="8955272"/>
            <a:ext cx="2224631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Pedro Silva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273171" y="8955272"/>
            <a:ext cx="2768342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Renan Camara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950496"/>
            <a:ext cx="16230600" cy="261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Para a definição do escopo do Produto Mínimo Viável (MVP), as Características do Produto (CPs) e seus respectivos Requisitos Funcionais foram priorizados utilizando uma </a:t>
            </a:r>
            <a:r>
              <a:rPr lang="en-US" b="true" sz="24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Matriz de Impacto vs. Esforço Técnico</a:t>
            </a: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 Essa abordagem analítica apoia os princípios fundamentais do </a:t>
            </a:r>
            <a:r>
              <a:rPr lang="en-US" b="true" sz="24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OpenUP</a:t>
            </a: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, permitindo que a equipe minimize os riscos técnicos logo no início do ciclo de vida do projeto, focando no que entrega maior valor documentado para a cliente.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904875"/>
            <a:ext cx="1623060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gradFill>
                  <a:gsLst>
                    <a:gs pos="0">
                      <a:srgbClr val="12605D">
                        <a:alpha val="100000"/>
                      </a:srgbClr>
                    </a:gs>
                    <a:gs pos="100000">
                      <a:srgbClr val="084734">
                        <a:alpha val="100000"/>
                      </a:srgbClr>
                    </a:gs>
                  </a:gsLst>
                  <a:lin ang="0"/>
                </a:gradFill>
                <a:latin typeface="Quicksand Bold"/>
                <a:ea typeface="Quicksand Bold"/>
                <a:cs typeface="Quicksand Bold"/>
                <a:sym typeface="Quicksand Bold"/>
              </a:rPr>
              <a:t>Metodologia de Priorização do Backlog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5515896"/>
            <a:ext cx="16230600" cy="392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Impacto de Negócio (Eixo Y):</a:t>
            </a: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Mensurado em uma escala linear de 1 a 5, avaliando o quão crítica é a funcionalidade para atingir os Objetivos Estratégicos (OEs) do sistema, focando na mitigação do problema central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Esforço Técnico (Eixo X)</a:t>
            </a: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: Estimado por meio de uma dinâmica de avaliação por consenso, baseada na projeção de horas totais de desenvolvimento necessárias para a implementação completa de cada item de escopo.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Valor de Priorização (Impacto/Esforço): </a:t>
            </a: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Calculado por meio da razão matemática direta entre o Impacto e o Esforço através da fórmula (Impacto / Esforço). Essa métrica atua como o indicador único e definitivo do projeto, determinando a densidade de retorno de cada requisito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98704" y="6457843"/>
            <a:ext cx="5542317" cy="3597468"/>
          </a:xfrm>
          <a:custGeom>
            <a:avLst/>
            <a:gdLst/>
            <a:ahLst/>
            <a:cxnLst/>
            <a:rect r="r" b="b" t="t" l="l"/>
            <a:pathLst>
              <a:path h="3597468" w="5542317">
                <a:moveTo>
                  <a:pt x="0" y="0"/>
                </a:moveTo>
                <a:lnTo>
                  <a:pt x="5542317" y="0"/>
                </a:lnTo>
                <a:lnTo>
                  <a:pt x="5542317" y="3597468"/>
                </a:lnTo>
                <a:lnTo>
                  <a:pt x="0" y="3597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97011" y="159803"/>
            <a:ext cx="15137027" cy="24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b="true" sz="2000" u="sng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Critérios do Eixo Y: Análise de Impacto via Técnica MoSCoW</a:t>
            </a:r>
          </a:p>
          <a:p>
            <a:pPr algn="just">
              <a:lnSpc>
                <a:spcPts val="2800"/>
              </a:lnSpc>
            </a:pP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 nota de impacto no Eixo Y foi derivada de uma priorização prévia realizada pela cliente, utilizando a técnica MoSCoW. O mapeamento seguiu as seguintes diretrizes objetivas:</a:t>
            </a:r>
          </a:p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Nota 5 (Altíssimo Impacto): Requisitos categorizados pela cliente como Must Have.</a:t>
            </a:r>
          </a:p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Nota 4 (Alto Impacto): Requisitos categorizados pela cliente como Should Have.</a:t>
            </a:r>
          </a:p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Notas 2 e 3 (Médio / Baixo Impacto): Requisitos categorizados pela cliente como Could Have.</a:t>
            </a:r>
          </a:p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Nota 1 (Sem Impacto Imediato): Requisitos categorizados pela cliente como Won't Have.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97011" y="2841710"/>
            <a:ext cx="11701693" cy="669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b="true" sz="2000" u="sng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Critérios do Eixo X: Dinâmica de Estimativa por Consenso Baseada em Horas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 dimensionamento do esforço no Eixo X foi estruturado para mitigar os riscos e as incertezas tecnológicas ligadas à transição da arquitetura do sistema. Para embasar as discussões e garantir estimativas realistas de esforço prático, a equipe utilizou como referencial a </a:t>
            </a:r>
            <a:r>
              <a:rPr lang="en-US" b="true" sz="2000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bagagem técnica</a:t>
            </a: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e a </a:t>
            </a:r>
            <a:r>
              <a:rPr lang="en-US" b="true" sz="2000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experiência adquirida</a:t>
            </a: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por seus membros em projetos e </a:t>
            </a:r>
            <a:r>
              <a:rPr lang="en-US" b="true" sz="2000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trabalhos anteriores</a:t>
            </a:r>
            <a:r>
              <a:rPr lang="en-US" b="true" sz="2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:</a:t>
            </a:r>
          </a:p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Nota 1 (Esforço Muito Baixo): Tarefas com estimativa de 1 a 8 horas totais de desenvolvimento.</a:t>
            </a:r>
          </a:p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Nota 2 (Esforço Baixo): Tarefas com estimativa de 9 a 15 horas totais de desenvolvimento.</a:t>
            </a:r>
          </a:p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Nota 3 (Esforço Médio): Tarefas com estimativa de 17 a 29 horas totais de desenvolvimento</a:t>
            </a:r>
          </a:p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Nota 4 (Esforço Alto): Tarefas com estimativa de 30 a 42 horas totais de desenvolvimento. Exigem frequentemente a alocação de múltiplos desenvolvedores trabalhando em paralelo para garantir a entrega dentro do ciclo.</a:t>
            </a:r>
          </a:p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Nota 5 (Esforço Muito Alto): Tarefas com estimativa acima de 42 horas totais de desenvolvimento.</a:t>
            </a:r>
          </a:p>
          <a:p>
            <a:pPr algn="just">
              <a:lnSpc>
                <a:spcPts val="2800"/>
              </a:lnSpc>
            </a:pPr>
          </a:p>
          <a:p>
            <a:pPr algn="just">
              <a:lnSpc>
                <a:spcPts val="2800"/>
              </a:lnSpc>
            </a:pP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 </a:t>
            </a:r>
            <a:r>
              <a:rPr lang="en-US" b="true" sz="2000">
                <a:gradFill>
                  <a:gsLst>
                    <a:gs pos="0">
                      <a:srgbClr val="12605D">
                        <a:alpha val="100000"/>
                      </a:srgbClr>
                    </a:gs>
                    <a:gs pos="100000">
                      <a:srgbClr val="084734">
                        <a:alpha val="100000"/>
                      </a:srgbClr>
                    </a:gs>
                  </a:gsLst>
                  <a:lin ang="0"/>
                </a:gradFill>
                <a:latin typeface="Quicksand Bold"/>
                <a:ea typeface="Quicksand Bold"/>
                <a:cs typeface="Quicksand Bold"/>
                <a:sym typeface="Quicksand Bold"/>
              </a:rPr>
              <a:t>Produto Mínimo Viável (MVP)</a:t>
            </a: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foi delimitado de forma estrita pela linha de corte do retorno sobre investimento: compõem o MVP apenas os requisitos com </a:t>
            </a:r>
            <a:r>
              <a:rPr lang="en-US" b="true" sz="2000">
                <a:gradFill>
                  <a:gsLst>
                    <a:gs pos="0">
                      <a:srgbClr val="12605D">
                        <a:alpha val="100000"/>
                      </a:srgbClr>
                    </a:gs>
                    <a:gs pos="100000">
                      <a:srgbClr val="084734">
                        <a:alpha val="100000"/>
                      </a:srgbClr>
                    </a:gs>
                  </a:gsLst>
                  <a:lin ang="0"/>
                </a:gradFill>
                <a:latin typeface="Quicksand Bold"/>
                <a:ea typeface="Quicksand Bold"/>
                <a:cs typeface="Quicksand Bold"/>
                <a:sym typeface="Quicksand Bold"/>
              </a:rPr>
              <a:t>Valor de Priorização ≥ 1.0</a:t>
            </a:r>
            <a:r>
              <a:rPr lang="en-US" b="true" sz="2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.</a:t>
            </a:r>
          </a:p>
          <a:p>
            <a:pPr algn="just">
              <a:lnSpc>
                <a:spcPts val="2800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8680107" y="3436802"/>
            <a:ext cx="0" cy="530127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flipH="true" flipV="true">
            <a:off x="1155058" y="5789827"/>
            <a:ext cx="15088198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525314" y="3617621"/>
            <a:ext cx="6070209" cy="1441675"/>
          </a:xfrm>
          <a:custGeom>
            <a:avLst/>
            <a:gdLst/>
            <a:ahLst/>
            <a:cxnLst/>
            <a:rect r="r" b="b" t="t" l="l"/>
            <a:pathLst>
              <a:path h="1441675" w="6070209">
                <a:moveTo>
                  <a:pt x="0" y="0"/>
                </a:moveTo>
                <a:lnTo>
                  <a:pt x="6070209" y="0"/>
                </a:lnTo>
                <a:lnTo>
                  <a:pt x="6070209" y="1441674"/>
                </a:lnTo>
                <a:lnTo>
                  <a:pt x="0" y="1441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24365" y="981075"/>
            <a:ext cx="17639270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 intersecção das métricas dos eixos Y e X posicionou os requisitos funcionais em quatro quadrantes distintos na matriz de priorização: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25314" y="3837202"/>
            <a:ext cx="5961195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Ganhos Rápidos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656776" y="3617621"/>
            <a:ext cx="6733275" cy="1599153"/>
          </a:xfrm>
          <a:custGeom>
            <a:avLst/>
            <a:gdLst/>
            <a:ahLst/>
            <a:cxnLst/>
            <a:rect r="r" b="b" t="t" l="l"/>
            <a:pathLst>
              <a:path h="1599153" w="6733275">
                <a:moveTo>
                  <a:pt x="0" y="0"/>
                </a:moveTo>
                <a:lnTo>
                  <a:pt x="6733275" y="0"/>
                </a:lnTo>
                <a:lnTo>
                  <a:pt x="6733275" y="1599153"/>
                </a:lnTo>
                <a:lnTo>
                  <a:pt x="0" y="1599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847355" y="3836172"/>
            <a:ext cx="6352117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Grandes Projetos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806676" y="6523448"/>
            <a:ext cx="5398471" cy="1282137"/>
          </a:xfrm>
          <a:custGeom>
            <a:avLst/>
            <a:gdLst/>
            <a:ahLst/>
            <a:cxnLst/>
            <a:rect r="r" b="b" t="t" l="l"/>
            <a:pathLst>
              <a:path h="1282137" w="5398471">
                <a:moveTo>
                  <a:pt x="0" y="0"/>
                </a:moveTo>
                <a:lnTo>
                  <a:pt x="5398471" y="0"/>
                </a:lnTo>
                <a:lnTo>
                  <a:pt x="5398471" y="1282137"/>
                </a:lnTo>
                <a:lnTo>
                  <a:pt x="0" y="1282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921197" y="6580402"/>
            <a:ext cx="5169429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Tarefas Comp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076227" y="6520359"/>
            <a:ext cx="8373635" cy="1351314"/>
          </a:xfrm>
          <a:custGeom>
            <a:avLst/>
            <a:gdLst/>
            <a:ahLst/>
            <a:cxnLst/>
            <a:rect r="r" b="b" t="t" l="l"/>
            <a:pathLst>
              <a:path h="1351314" w="8373635">
                <a:moveTo>
                  <a:pt x="0" y="0"/>
                </a:moveTo>
                <a:lnTo>
                  <a:pt x="8373636" y="0"/>
                </a:lnTo>
                <a:lnTo>
                  <a:pt x="8373636" y="1351313"/>
                </a:lnTo>
                <a:lnTo>
                  <a:pt x="0" y="13513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3585" r="0" b="-23585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076227" y="6583491"/>
            <a:ext cx="7894373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Consumidores Tempo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034466" y="2857243"/>
            <a:ext cx="1291281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impacto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351078" y="5554877"/>
            <a:ext cx="1291281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esforço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84734">
                <a:alpha val="100000"/>
              </a:srgbClr>
            </a:gs>
            <a:gs pos="100000">
              <a:srgbClr val="12605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13057" y="371204"/>
            <a:ext cx="14061887" cy="8103162"/>
          </a:xfrm>
          <a:custGeom>
            <a:avLst/>
            <a:gdLst/>
            <a:ahLst/>
            <a:cxnLst/>
            <a:rect r="r" b="b" t="t" l="l"/>
            <a:pathLst>
              <a:path h="8103162" w="14061887">
                <a:moveTo>
                  <a:pt x="0" y="0"/>
                </a:moveTo>
                <a:lnTo>
                  <a:pt x="14061886" y="0"/>
                </a:lnTo>
                <a:lnTo>
                  <a:pt x="14061886" y="8103163"/>
                </a:lnTo>
                <a:lnTo>
                  <a:pt x="0" y="81031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623935"/>
            <a:ext cx="16230600" cy="1240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Link para o miro: https://miro.com/welcomeonboard/ZXhidWhlOC9wdzg3RThJOGZMSFVHdDdoQjMydENRZkNOZVNZT0tGbnVLOURaejVDaFoyNGN0MmJPTEpPRkJDK1hNa2VRSU5Qb0tMOTRBTnE1MnMwMzVzWWpPRndXcUxPWG5ROGtNbnFGY2lEaHhZU2NKbG9KbGova01iREpSOWR3VHhHVHd5UWtSM1BidUtUYmxycDRnPT0hdjE=?share_link_id=644427054336 </a:t>
            </a:r>
          </a:p>
        </p:txBody>
      </p:sp>
      <p:sp>
        <p:nvSpPr>
          <p:cNvPr name="Freeform 4" id="4"/>
          <p:cNvSpPr/>
          <p:nvPr/>
        </p:nvSpPr>
        <p:spPr>
          <a:xfrm flipH="false" flipV="true" rot="0">
            <a:off x="-1803019" y="-1780482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4"/>
                </a:moveTo>
                <a:lnTo>
                  <a:pt x="3606038" y="3560964"/>
                </a:lnTo>
                <a:lnTo>
                  <a:pt x="3606038" y="0"/>
                </a:lnTo>
                <a:lnTo>
                  <a:pt x="0" y="0"/>
                </a:lnTo>
                <a:lnTo>
                  <a:pt x="0" y="3560964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8460605">
            <a:off x="17736426" y="6696707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3253224" y="0"/>
                </a:moveTo>
                <a:lnTo>
                  <a:pt x="0" y="0"/>
                </a:lnTo>
                <a:lnTo>
                  <a:pt x="0" y="5123186"/>
                </a:lnTo>
                <a:lnTo>
                  <a:pt x="3253224" y="5123186"/>
                </a:lnTo>
                <a:lnTo>
                  <a:pt x="325322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20040"/>
            <a:ext cx="18288000" cy="9646920"/>
          </a:xfrm>
          <a:custGeom>
            <a:avLst/>
            <a:gdLst/>
            <a:ahLst/>
            <a:cxnLst/>
            <a:rect r="r" b="b" t="t" l="l"/>
            <a:pathLst>
              <a:path h="9646920" w="18288000">
                <a:moveTo>
                  <a:pt x="0" y="0"/>
                </a:moveTo>
                <a:lnTo>
                  <a:pt x="18288000" y="0"/>
                </a:lnTo>
                <a:lnTo>
                  <a:pt x="18288000" y="9646920"/>
                </a:lnTo>
                <a:lnTo>
                  <a:pt x="0" y="9646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31470"/>
            <a:ext cx="18288000" cy="9624060"/>
          </a:xfrm>
          <a:custGeom>
            <a:avLst/>
            <a:gdLst/>
            <a:ahLst/>
            <a:cxnLst/>
            <a:rect r="r" b="b" t="t" l="l"/>
            <a:pathLst>
              <a:path h="9624060" w="18288000">
                <a:moveTo>
                  <a:pt x="0" y="0"/>
                </a:moveTo>
                <a:lnTo>
                  <a:pt x="18288000" y="0"/>
                </a:lnTo>
                <a:lnTo>
                  <a:pt x="18288000" y="9624060"/>
                </a:lnTo>
                <a:lnTo>
                  <a:pt x="0" y="9624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6743" y="0"/>
            <a:ext cx="17774514" cy="10287000"/>
          </a:xfrm>
          <a:custGeom>
            <a:avLst/>
            <a:gdLst/>
            <a:ahLst/>
            <a:cxnLst/>
            <a:rect r="r" b="b" t="t" l="l"/>
            <a:pathLst>
              <a:path h="10287000" w="17774514">
                <a:moveTo>
                  <a:pt x="0" y="0"/>
                </a:moveTo>
                <a:lnTo>
                  <a:pt x="17774514" y="0"/>
                </a:lnTo>
                <a:lnTo>
                  <a:pt x="177745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858039" cy="10847454"/>
          </a:xfrm>
          <a:custGeom>
            <a:avLst/>
            <a:gdLst/>
            <a:ahLst/>
            <a:cxnLst/>
            <a:rect r="r" b="b" t="t" l="l"/>
            <a:pathLst>
              <a:path h="10847454" w="19858039">
                <a:moveTo>
                  <a:pt x="0" y="0"/>
                </a:moveTo>
                <a:lnTo>
                  <a:pt x="19858039" y="0"/>
                </a:lnTo>
                <a:lnTo>
                  <a:pt x="19858039" y="10847454"/>
                </a:lnTo>
                <a:lnTo>
                  <a:pt x="0" y="10847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181105" y="463104"/>
            <a:ext cx="4277162" cy="9360792"/>
          </a:xfrm>
          <a:custGeom>
            <a:avLst/>
            <a:gdLst/>
            <a:ahLst/>
            <a:cxnLst/>
            <a:rect r="r" b="b" t="t" l="l"/>
            <a:pathLst>
              <a:path h="9360792" w="4277162">
                <a:moveTo>
                  <a:pt x="0" y="0"/>
                </a:moveTo>
                <a:lnTo>
                  <a:pt x="4277161" y="0"/>
                </a:lnTo>
                <a:lnTo>
                  <a:pt x="4277161" y="9360792"/>
                </a:lnTo>
                <a:lnTo>
                  <a:pt x="0" y="9360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0119" y="526320"/>
            <a:ext cx="597547" cy="641662"/>
          </a:xfrm>
          <a:custGeom>
            <a:avLst/>
            <a:gdLst/>
            <a:ahLst/>
            <a:cxnLst/>
            <a:rect r="r" b="b" t="t" l="l"/>
            <a:pathLst>
              <a:path h="641662" w="597547">
                <a:moveTo>
                  <a:pt x="0" y="0"/>
                </a:moveTo>
                <a:lnTo>
                  <a:pt x="597547" y="0"/>
                </a:lnTo>
                <a:lnTo>
                  <a:pt x="597547" y="641662"/>
                </a:lnTo>
                <a:lnTo>
                  <a:pt x="0" y="641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119" y="1941568"/>
            <a:ext cx="18288000" cy="19050"/>
          </a:xfrm>
          <a:prstGeom prst="line">
            <a:avLst/>
          </a:prstGeom>
          <a:ln cap="flat" w="38100">
            <a:solidFill>
              <a:srgbClr val="12605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5497738" y="2159953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497738" y="2862318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flipV="true">
            <a:off x="-399172" y="2762306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60" y="3411218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291040" y="658239"/>
            <a:ext cx="438970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Priorização do Backlog Geral e MVP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7406" y="1415632"/>
            <a:ext cx="25148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3094" y="1439918"/>
            <a:ext cx="294441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Requisito Funcional (RF)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043706" y="1415632"/>
            <a:ext cx="299204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Compõe a entrega final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64240" y="2207316"/>
            <a:ext cx="59981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RF35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043944" y="2190806"/>
            <a:ext cx="139991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Exibir vídeo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1408" y="2909681"/>
            <a:ext cx="62243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80018" y="2919093"/>
            <a:ext cx="214628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Reproduzir áudio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992783" y="2207316"/>
            <a:ext cx="109388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992766" y="2909681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032900" y="1439918"/>
            <a:ext cx="154291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Impacto(1-5)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225893" y="1471965"/>
            <a:ext cx="145706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Esforço(1-5)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990505" y="1456428"/>
            <a:ext cx="27303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Quadrante Resultante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731202" y="2190806"/>
            <a:ext cx="14631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905231" y="2207316"/>
            <a:ext cx="9882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095876" y="2207316"/>
            <a:ext cx="251962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Q1 - Ganhos Rápidos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095876" y="2926191"/>
            <a:ext cx="251962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Q1 - Ganhos Rápidos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731202" y="2909681"/>
            <a:ext cx="14631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904973" y="2978633"/>
            <a:ext cx="9882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5497877" y="3592193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497877" y="4294558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9" id="29"/>
          <p:cNvSpPr/>
          <p:nvPr/>
        </p:nvSpPr>
        <p:spPr>
          <a:xfrm flipV="true">
            <a:off x="218" y="4194545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0" id="30"/>
          <p:cNvSpPr/>
          <p:nvPr/>
        </p:nvSpPr>
        <p:spPr>
          <a:xfrm flipV="true">
            <a:off x="198" y="4843457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1" id="31"/>
          <p:cNvSpPr txBox="true"/>
          <p:nvPr/>
        </p:nvSpPr>
        <p:spPr>
          <a:xfrm rot="0">
            <a:off x="267290" y="3639555"/>
            <a:ext cx="59399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RF36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979590" y="3623045"/>
            <a:ext cx="15288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Excluir vídeo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66430" y="4341920"/>
            <a:ext cx="59266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RF38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682646" y="4325410"/>
            <a:ext cx="234102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Desassociar vídeo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5992905" y="3639555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5992905" y="4341920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729819" y="3623045"/>
            <a:ext cx="14935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905152" y="3691997"/>
            <a:ext cx="9882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2096014" y="3639555"/>
            <a:ext cx="251962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Q1 - Ganhos Rápidos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2096014" y="4358430"/>
            <a:ext cx="251962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Q1 - Ganhos Rápidos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5729819" y="4341920"/>
            <a:ext cx="14935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7904973" y="4410872"/>
            <a:ext cx="9882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Freeform 43" id="43"/>
          <p:cNvSpPr/>
          <p:nvPr/>
        </p:nvSpPr>
        <p:spPr>
          <a:xfrm flipH="false" flipV="false" rot="0">
            <a:off x="15497916" y="5024432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7" y="0"/>
                </a:lnTo>
                <a:lnTo>
                  <a:pt x="2083977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5497916" y="5726797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7" y="0"/>
                </a:lnTo>
                <a:lnTo>
                  <a:pt x="2083977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5" id="45"/>
          <p:cNvSpPr/>
          <p:nvPr/>
        </p:nvSpPr>
        <p:spPr>
          <a:xfrm flipV="true">
            <a:off x="258" y="5626784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6" id="46"/>
          <p:cNvSpPr/>
          <p:nvPr/>
        </p:nvSpPr>
        <p:spPr>
          <a:xfrm flipV="true">
            <a:off x="238" y="6275696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7" id="47"/>
          <p:cNvSpPr txBox="true"/>
          <p:nvPr/>
        </p:nvSpPr>
        <p:spPr>
          <a:xfrm rot="0">
            <a:off x="285519" y="5071794"/>
            <a:ext cx="55760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RF41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2144108" y="5055284"/>
            <a:ext cx="154238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Excluir áudio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261376" y="5774159"/>
            <a:ext cx="60285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RF43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742128" y="5774159"/>
            <a:ext cx="22815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Desassociar áudio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5992945" y="5071794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5992945" y="5774159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5729859" y="5055284"/>
            <a:ext cx="14935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7905191" y="5124236"/>
            <a:ext cx="9882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2096054" y="5071794"/>
            <a:ext cx="251962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Q1 - Ganhos Rápidos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2096054" y="5790669"/>
            <a:ext cx="251962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Q1 - Ganhos Rápidos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5729859" y="5774159"/>
            <a:ext cx="14935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7928118" y="5843111"/>
            <a:ext cx="9882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Freeform 59" id="59"/>
          <p:cNvSpPr/>
          <p:nvPr/>
        </p:nvSpPr>
        <p:spPr>
          <a:xfrm flipH="false" flipV="false" rot="0">
            <a:off x="15497698" y="6456671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15497698" y="7159036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1" id="61"/>
          <p:cNvSpPr/>
          <p:nvPr/>
        </p:nvSpPr>
        <p:spPr>
          <a:xfrm flipV="true">
            <a:off x="40" y="7059024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2" id="62"/>
          <p:cNvSpPr/>
          <p:nvPr/>
        </p:nvSpPr>
        <p:spPr>
          <a:xfrm flipV="true">
            <a:off x="20" y="7707936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3" id="63"/>
          <p:cNvSpPr txBox="true"/>
          <p:nvPr/>
        </p:nvSpPr>
        <p:spPr>
          <a:xfrm rot="0">
            <a:off x="261026" y="6504034"/>
            <a:ext cx="60616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RF22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413130" y="6487524"/>
            <a:ext cx="30043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Editar cargos de usuário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263579" y="7206399"/>
            <a:ext cx="59801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RF23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443094" y="7268975"/>
            <a:ext cx="300925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Listar cargos de usuário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6346342" y="6504034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6346342" y="7206399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5736096" y="6487524"/>
            <a:ext cx="13644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7904973" y="6556476"/>
            <a:ext cx="9882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2177050" y="6504034"/>
            <a:ext cx="235719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2177050" y="7222909"/>
            <a:ext cx="235719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5736096" y="7206399"/>
            <a:ext cx="13644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7905231" y="7201899"/>
            <a:ext cx="9882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Freeform 75" id="75"/>
          <p:cNvSpPr/>
          <p:nvPr/>
        </p:nvSpPr>
        <p:spPr>
          <a:xfrm flipH="false" flipV="false" rot="0">
            <a:off x="15497956" y="7888911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6" id="76"/>
          <p:cNvSpPr/>
          <p:nvPr/>
        </p:nvSpPr>
        <p:spPr>
          <a:xfrm flipH="false" flipV="false" rot="0">
            <a:off x="15497956" y="8591276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7" id="77"/>
          <p:cNvSpPr/>
          <p:nvPr/>
        </p:nvSpPr>
        <p:spPr>
          <a:xfrm flipV="true">
            <a:off x="298" y="8491263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8" id="78"/>
          <p:cNvSpPr/>
          <p:nvPr/>
        </p:nvSpPr>
        <p:spPr>
          <a:xfrm flipV="true">
            <a:off x="278" y="9140175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9" id="79"/>
          <p:cNvSpPr txBox="true"/>
          <p:nvPr/>
        </p:nvSpPr>
        <p:spPr>
          <a:xfrm rot="0">
            <a:off x="258849" y="7936273"/>
            <a:ext cx="61102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RF24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380573" y="7923339"/>
            <a:ext cx="3054826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</a:t>
            </a: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cluir cargos de usuário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</a:p>
        </p:txBody>
      </p:sp>
      <p:sp>
        <p:nvSpPr>
          <p:cNvPr name="TextBox 81" id="81"/>
          <p:cNvSpPr txBox="true"/>
          <p:nvPr/>
        </p:nvSpPr>
        <p:spPr>
          <a:xfrm rot="0">
            <a:off x="261376" y="8638638"/>
            <a:ext cx="60293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RF34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561934" y="8622128"/>
            <a:ext cx="236436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Cadastrar vídeo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6346600" y="7936273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5992984" y="8638638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5736339" y="7919763"/>
            <a:ext cx="13647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7905271" y="7988715"/>
            <a:ext cx="9874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2209261" y="7936273"/>
            <a:ext cx="229329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2096094" y="8655148"/>
            <a:ext cx="251962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Q1 - Ganhos Rápidos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5731393" y="8638638"/>
            <a:ext cx="1463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7905297" y="8634138"/>
            <a:ext cx="14446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Freeform 91" id="91"/>
          <p:cNvSpPr/>
          <p:nvPr/>
        </p:nvSpPr>
        <p:spPr>
          <a:xfrm flipH="false" flipV="false" rot="0">
            <a:off x="15490422" y="9321150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2" id="92"/>
          <p:cNvSpPr txBox="true"/>
          <p:nvPr/>
        </p:nvSpPr>
        <p:spPr>
          <a:xfrm rot="0">
            <a:off x="260364" y="9368512"/>
            <a:ext cx="59293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RF37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2023511" y="9352002"/>
            <a:ext cx="176895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Associar vídeo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5985450" y="9368512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5723886" y="9352002"/>
            <a:ext cx="14631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7874811" y="9420955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2088560" y="9368512"/>
            <a:ext cx="251962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Q1 - Ganhos Rápidos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9068172" y="1471965"/>
            <a:ext cx="190202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Valor (Imp/Esf)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9755920" y="2167340"/>
            <a:ext cx="51117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5.00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9755662" y="2938657"/>
            <a:ext cx="51117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5.00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9749226" y="3652021"/>
            <a:ext cx="52440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4.00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9749048" y="4370896"/>
            <a:ext cx="52440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4.00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9561809" y="5084261"/>
            <a:ext cx="89931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4.00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9772192" y="5803136"/>
            <a:ext cx="52440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4.00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9755444" y="6516500"/>
            <a:ext cx="51161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3.00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9755702" y="7206399"/>
            <a:ext cx="51161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3.00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9755821" y="7948739"/>
            <a:ext cx="51137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3.00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9834244" y="8667614"/>
            <a:ext cx="35401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2.5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9826968" y="9380979"/>
            <a:ext cx="35401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2.5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0119" y="526320"/>
            <a:ext cx="597547" cy="641662"/>
          </a:xfrm>
          <a:custGeom>
            <a:avLst/>
            <a:gdLst/>
            <a:ahLst/>
            <a:cxnLst/>
            <a:rect r="r" b="b" t="t" l="l"/>
            <a:pathLst>
              <a:path h="641662" w="597547">
                <a:moveTo>
                  <a:pt x="0" y="0"/>
                </a:moveTo>
                <a:lnTo>
                  <a:pt x="597547" y="0"/>
                </a:lnTo>
                <a:lnTo>
                  <a:pt x="597547" y="641662"/>
                </a:lnTo>
                <a:lnTo>
                  <a:pt x="0" y="641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119" y="1941568"/>
            <a:ext cx="18288000" cy="19050"/>
          </a:xfrm>
          <a:prstGeom prst="line">
            <a:avLst/>
          </a:prstGeom>
          <a:ln cap="flat" w="38100">
            <a:solidFill>
              <a:srgbClr val="12605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5497738" y="2159953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497738" y="2862318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flipV="true">
            <a:off x="-399172" y="2762306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60" y="3411218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291040" y="658239"/>
            <a:ext cx="438970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Priorização do Backlog Geral e MVP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7406" y="1415632"/>
            <a:ext cx="25148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3094" y="1439918"/>
            <a:ext cx="294441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Requisito Funcional (RF)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043706" y="1415632"/>
            <a:ext cx="299204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Compõe a entrega final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992766" y="2207316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992766" y="2909681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032900" y="1439918"/>
            <a:ext cx="154291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Impacto(1-5)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225893" y="1471965"/>
            <a:ext cx="145706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Esforço(1-5)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990505" y="1456428"/>
            <a:ext cx="27303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Quadrante Resultante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731202" y="2190806"/>
            <a:ext cx="14631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882345" y="2207316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095876" y="2207316"/>
            <a:ext cx="251962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Q1 - Ganhos Rápidos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095876" y="2926191"/>
            <a:ext cx="251962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Q1 - Ganhos Rápidos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731202" y="2909681"/>
            <a:ext cx="14631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882087" y="2978633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5497877" y="3592193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497877" y="4294558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5" id="25"/>
          <p:cNvSpPr/>
          <p:nvPr/>
        </p:nvSpPr>
        <p:spPr>
          <a:xfrm flipV="true">
            <a:off x="218" y="4194545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6" id="26"/>
          <p:cNvSpPr/>
          <p:nvPr/>
        </p:nvSpPr>
        <p:spPr>
          <a:xfrm flipV="true">
            <a:off x="198" y="4843457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7" id="27"/>
          <p:cNvSpPr txBox="true"/>
          <p:nvPr/>
        </p:nvSpPr>
        <p:spPr>
          <a:xfrm rot="0">
            <a:off x="15992905" y="3639555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6346521" y="4341920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731340" y="3623045"/>
            <a:ext cx="14631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882265" y="3691997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096014" y="3639555"/>
            <a:ext cx="251962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Q1 - Ganhos Rápidos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77228" y="4358430"/>
            <a:ext cx="235719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736275" y="4341920"/>
            <a:ext cx="13644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882087" y="4410872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15497916" y="5024432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7" y="0"/>
                </a:lnTo>
                <a:lnTo>
                  <a:pt x="2083977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497916" y="5726797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7" y="0"/>
                </a:lnTo>
                <a:lnTo>
                  <a:pt x="2083977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7" id="37"/>
          <p:cNvSpPr/>
          <p:nvPr/>
        </p:nvSpPr>
        <p:spPr>
          <a:xfrm flipV="true">
            <a:off x="258" y="5626784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8" id="38"/>
          <p:cNvSpPr/>
          <p:nvPr/>
        </p:nvSpPr>
        <p:spPr>
          <a:xfrm flipV="true">
            <a:off x="238" y="6275696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9" id="39"/>
          <p:cNvSpPr txBox="true"/>
          <p:nvPr/>
        </p:nvSpPr>
        <p:spPr>
          <a:xfrm rot="0">
            <a:off x="16346560" y="5071794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5992945" y="5774159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5736315" y="5055284"/>
            <a:ext cx="13644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7882331" y="5124236"/>
            <a:ext cx="14454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177268" y="5071794"/>
            <a:ext cx="235719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008080" y="5790669"/>
            <a:ext cx="269557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Q2 - Grandes Projetos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5731380" y="5774159"/>
            <a:ext cx="14631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7902850" y="5843111"/>
            <a:ext cx="14935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Freeform 47" id="47"/>
          <p:cNvSpPr/>
          <p:nvPr/>
        </p:nvSpPr>
        <p:spPr>
          <a:xfrm flipH="false" flipV="false" rot="0">
            <a:off x="15497698" y="6456671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5497698" y="7159036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9" id="49"/>
          <p:cNvSpPr/>
          <p:nvPr/>
        </p:nvSpPr>
        <p:spPr>
          <a:xfrm flipV="true">
            <a:off x="40" y="7059024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0" id="50"/>
          <p:cNvSpPr/>
          <p:nvPr/>
        </p:nvSpPr>
        <p:spPr>
          <a:xfrm flipV="true">
            <a:off x="20" y="7707936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1" id="51"/>
          <p:cNvSpPr txBox="true"/>
          <p:nvPr/>
        </p:nvSpPr>
        <p:spPr>
          <a:xfrm rot="0">
            <a:off x="259372" y="6504034"/>
            <a:ext cx="6094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RF03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216704" y="6487524"/>
            <a:ext cx="411400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Responder atividade educacional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251368" y="7206399"/>
            <a:ext cx="62243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RF04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216704" y="7268574"/>
            <a:ext cx="404722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Visualizar resultado da atividade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5992726" y="6504034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5992726" y="7206399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5731162" y="6487524"/>
            <a:ext cx="14631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7879705" y="6556476"/>
            <a:ext cx="14935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2007862" y="6504034"/>
            <a:ext cx="269557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Q2 - Grandes Projetos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2007862" y="7222909"/>
            <a:ext cx="269557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Q2 - Grandes Projetos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5731162" y="7206399"/>
            <a:ext cx="14631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7879963" y="7201899"/>
            <a:ext cx="14935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Freeform 63" id="63"/>
          <p:cNvSpPr/>
          <p:nvPr/>
        </p:nvSpPr>
        <p:spPr>
          <a:xfrm flipH="false" flipV="false" rot="0">
            <a:off x="15497956" y="7888911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15497956" y="8591276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5" id="65"/>
          <p:cNvSpPr/>
          <p:nvPr/>
        </p:nvSpPr>
        <p:spPr>
          <a:xfrm flipV="true">
            <a:off x="298" y="8491263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6" id="66"/>
          <p:cNvSpPr/>
          <p:nvPr/>
        </p:nvSpPr>
        <p:spPr>
          <a:xfrm flipV="true">
            <a:off x="278" y="9140175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7" id="67"/>
          <p:cNvSpPr txBox="true"/>
          <p:nvPr/>
        </p:nvSpPr>
        <p:spPr>
          <a:xfrm rot="0">
            <a:off x="255595" y="7936273"/>
            <a:ext cx="61753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RF02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216704" y="7948739"/>
            <a:ext cx="360084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</a:t>
            </a: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istar atividades educacional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253148" y="8638638"/>
            <a:ext cx="61939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RF05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216704" y="8638638"/>
            <a:ext cx="370199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Editar atividade educacional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5992984" y="7936273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5992984" y="8638638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5729898" y="7919763"/>
            <a:ext cx="14935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7879963" y="7988715"/>
            <a:ext cx="14935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2008120" y="7936273"/>
            <a:ext cx="269557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Q2 - Grandes Projetos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2008120" y="8655148"/>
            <a:ext cx="269557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Q2 - Grandes Projetos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5729898" y="8638638"/>
            <a:ext cx="14935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7879705" y="8707590"/>
            <a:ext cx="14935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Freeform 79" id="79"/>
          <p:cNvSpPr/>
          <p:nvPr/>
        </p:nvSpPr>
        <p:spPr>
          <a:xfrm flipH="false" flipV="false" rot="0">
            <a:off x="15490422" y="9321150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0" id="80"/>
          <p:cNvSpPr txBox="true"/>
          <p:nvPr/>
        </p:nvSpPr>
        <p:spPr>
          <a:xfrm rot="0">
            <a:off x="250045" y="9368512"/>
            <a:ext cx="61356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RF06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291040" y="9352002"/>
            <a:ext cx="356737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Excluir atividade educacional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5985450" y="9368512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5722364" y="9352002"/>
            <a:ext cx="14935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7872429" y="9420955"/>
            <a:ext cx="14935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2000586" y="9368512"/>
            <a:ext cx="269557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Q2 - Grandes Projetos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9068172" y="1471965"/>
            <a:ext cx="190202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Valor (Imp/Esf)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9756516" y="2167340"/>
            <a:ext cx="50998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2.50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9756258" y="2938657"/>
            <a:ext cx="50998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2.50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9756436" y="3652021"/>
            <a:ext cx="50998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2.50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9779078" y="4370896"/>
            <a:ext cx="4643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1.50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9779296" y="5084261"/>
            <a:ext cx="4643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1.50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9807977" y="5803136"/>
            <a:ext cx="45283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1.25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9784833" y="6516500"/>
            <a:ext cx="45283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1.25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9785091" y="7206399"/>
            <a:ext cx="45283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1.25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9774573" y="7948739"/>
            <a:ext cx="47386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1.00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9774315" y="8667614"/>
            <a:ext cx="47386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1.00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9767039" y="9380979"/>
            <a:ext cx="47386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1.00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263394" y="2170100"/>
            <a:ext cx="59782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RF39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654734" y="2170100"/>
            <a:ext cx="217821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Cadastrar áudio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258505" y="2899974"/>
            <a:ext cx="61092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RF42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2023934" y="2883464"/>
            <a:ext cx="178210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Associar áudio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258505" y="3602339"/>
            <a:ext cx="60788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RF25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330564" y="3602339"/>
            <a:ext cx="32960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Candidatar-se a professor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255238" y="4332214"/>
            <a:ext cx="61753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RF20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2101523" y="4315704"/>
            <a:ext cx="162692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Banir usuário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282225" y="5034579"/>
            <a:ext cx="56052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RF21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1409691" y="5043991"/>
            <a:ext cx="328664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Atribuir cargos de usuário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277840" y="5764453"/>
            <a:ext cx="57189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RF01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1225554" y="5747943"/>
            <a:ext cx="337886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Criar atividade educacional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84734">
                <a:alpha val="100000"/>
              </a:srgbClr>
            </a:gs>
            <a:gs pos="100000">
              <a:srgbClr val="12605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74160" y="5344"/>
            <a:ext cx="10352867" cy="10428712"/>
          </a:xfrm>
          <a:custGeom>
            <a:avLst/>
            <a:gdLst/>
            <a:ahLst/>
            <a:cxnLst/>
            <a:rect r="r" b="b" t="t" l="l"/>
            <a:pathLst>
              <a:path h="10428712" w="10352867">
                <a:moveTo>
                  <a:pt x="0" y="0"/>
                </a:moveTo>
                <a:lnTo>
                  <a:pt x="10352866" y="0"/>
                </a:lnTo>
                <a:lnTo>
                  <a:pt x="10352866" y="10428712"/>
                </a:lnTo>
                <a:lnTo>
                  <a:pt x="0" y="104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3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1803019" y="-1780482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4"/>
                </a:moveTo>
                <a:lnTo>
                  <a:pt x="3606038" y="3560964"/>
                </a:lnTo>
                <a:lnTo>
                  <a:pt x="3606038" y="0"/>
                </a:lnTo>
                <a:lnTo>
                  <a:pt x="0" y="0"/>
                </a:lnTo>
                <a:lnTo>
                  <a:pt x="0" y="3560964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06657">
            <a:off x="-1984892" y="7112603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0" y="0"/>
                </a:moveTo>
                <a:lnTo>
                  <a:pt x="3253224" y="0"/>
                </a:lnTo>
                <a:lnTo>
                  <a:pt x="3253224" y="5123187"/>
                </a:lnTo>
                <a:lnTo>
                  <a:pt x="0" y="5123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8460605">
            <a:off x="16661388" y="6937829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3253224" y="0"/>
                </a:moveTo>
                <a:lnTo>
                  <a:pt x="0" y="0"/>
                </a:lnTo>
                <a:lnTo>
                  <a:pt x="0" y="5123186"/>
                </a:lnTo>
                <a:lnTo>
                  <a:pt x="3253224" y="5123186"/>
                </a:lnTo>
                <a:lnTo>
                  <a:pt x="325322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-9145948">
            <a:off x="17140823" y="1914793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3"/>
                </a:moveTo>
                <a:lnTo>
                  <a:pt x="3606039" y="3560963"/>
                </a:lnTo>
                <a:lnTo>
                  <a:pt x="3606039" y="0"/>
                </a:lnTo>
                <a:lnTo>
                  <a:pt x="0" y="0"/>
                </a:lnTo>
                <a:lnTo>
                  <a:pt x="0" y="3560963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349426" y="1935775"/>
            <a:ext cx="1204859" cy="120485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349426" y="3595779"/>
            <a:ext cx="1204859" cy="120485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349426" y="5257838"/>
            <a:ext cx="1204859" cy="1204859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349426" y="6919897"/>
            <a:ext cx="1204859" cy="1204859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028700" y="447675"/>
            <a:ext cx="1623060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Agenda - Unidade 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885170" y="2160379"/>
            <a:ext cx="4350187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6F3F4"/>
                </a:solidFill>
                <a:latin typeface="Quicksand"/>
                <a:ea typeface="Quicksand"/>
                <a:cs typeface="Quicksand"/>
                <a:sym typeface="Quicksand"/>
              </a:rPr>
              <a:t>Intervenção Social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853033" y="2160379"/>
            <a:ext cx="197644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885170" y="5511402"/>
            <a:ext cx="2622113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6F3F4"/>
                </a:solidFill>
                <a:latin typeface="Quicksand"/>
                <a:ea typeface="Quicksand"/>
                <a:cs typeface="Quicksand"/>
                <a:sym typeface="Quicksand"/>
              </a:rPr>
              <a:t>DoR e DoD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815469" y="5511402"/>
            <a:ext cx="272772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89513" y="7138972"/>
            <a:ext cx="298728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807313" y="3821411"/>
            <a:ext cx="289084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885170" y="3820383"/>
            <a:ext cx="5396508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6F3F4"/>
                </a:solidFill>
                <a:latin typeface="Quicksand"/>
                <a:ea typeface="Quicksand"/>
                <a:cs typeface="Quicksand"/>
                <a:sym typeface="Quicksand"/>
              </a:rPr>
              <a:t>Requisitos de Software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885170" y="7144501"/>
            <a:ext cx="4653915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6F3F4"/>
                </a:solidFill>
                <a:latin typeface="Quicksand"/>
                <a:ea typeface="Quicksand"/>
                <a:cs typeface="Quicksand"/>
                <a:sym typeface="Quicksand"/>
              </a:rPr>
              <a:t>Backlog de Produto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2349426" y="8572431"/>
            <a:ext cx="1204859" cy="1204859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3F4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2792563" y="8791506"/>
            <a:ext cx="292629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951091" y="8797035"/>
            <a:ext cx="428426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6F3F4"/>
                </a:solidFill>
                <a:latin typeface="Quicksand"/>
                <a:ea typeface="Quicksand"/>
                <a:cs typeface="Quicksand"/>
                <a:sym typeface="Quicksand"/>
              </a:rPr>
              <a:t>Lições Aprendidas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0119" y="526320"/>
            <a:ext cx="597547" cy="641662"/>
          </a:xfrm>
          <a:custGeom>
            <a:avLst/>
            <a:gdLst/>
            <a:ahLst/>
            <a:cxnLst/>
            <a:rect r="r" b="b" t="t" l="l"/>
            <a:pathLst>
              <a:path h="641662" w="597547">
                <a:moveTo>
                  <a:pt x="0" y="0"/>
                </a:moveTo>
                <a:lnTo>
                  <a:pt x="597547" y="0"/>
                </a:lnTo>
                <a:lnTo>
                  <a:pt x="597547" y="641662"/>
                </a:lnTo>
                <a:lnTo>
                  <a:pt x="0" y="641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119" y="1941568"/>
            <a:ext cx="18288000" cy="19050"/>
          </a:xfrm>
          <a:prstGeom prst="line">
            <a:avLst/>
          </a:prstGeom>
          <a:ln cap="flat" w="38100">
            <a:solidFill>
              <a:srgbClr val="12605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5497738" y="2159953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497738" y="2862318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flipV="true">
            <a:off x="-399172" y="2762306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60" y="3411218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291040" y="658239"/>
            <a:ext cx="438970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Priorização do Backlog Geral e MVP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7406" y="1415632"/>
            <a:ext cx="25148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3094" y="1439918"/>
            <a:ext cx="294441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Requisito Funcional (RF)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043706" y="1415632"/>
            <a:ext cx="299204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Compõe a entrega final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992766" y="2207316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992766" y="2909681"/>
            <a:ext cx="109392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(MVP)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032900" y="1439918"/>
            <a:ext cx="154291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Impacto(1-5)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225893" y="1471965"/>
            <a:ext cx="145706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Esforço(1-5)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990505" y="1456428"/>
            <a:ext cx="27303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Quadrante Resultante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729667" y="2190806"/>
            <a:ext cx="14938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879950" y="2207316"/>
            <a:ext cx="14938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007902" y="2207316"/>
            <a:ext cx="269557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Q2 - Grandes Projetos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731202" y="2909681"/>
            <a:ext cx="14631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881200" y="2899974"/>
            <a:ext cx="1463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5497877" y="3592193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497877" y="4294558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 flipV="true">
            <a:off x="218" y="4194545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5" id="25"/>
          <p:cNvSpPr/>
          <p:nvPr/>
        </p:nvSpPr>
        <p:spPr>
          <a:xfrm flipV="true">
            <a:off x="198" y="4843457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6" id="26"/>
          <p:cNvSpPr txBox="true"/>
          <p:nvPr/>
        </p:nvSpPr>
        <p:spPr>
          <a:xfrm rot="0">
            <a:off x="16314506" y="3639555"/>
            <a:ext cx="45071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6346521" y="4341920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736315" y="3623045"/>
            <a:ext cx="13636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905191" y="3691997"/>
            <a:ext cx="9874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736315" y="4341920"/>
            <a:ext cx="13636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905013" y="4410872"/>
            <a:ext cx="9874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15497916" y="5024432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7" y="0"/>
                </a:lnTo>
                <a:lnTo>
                  <a:pt x="2083977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5497916" y="5726797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7" y="0"/>
                </a:lnTo>
                <a:lnTo>
                  <a:pt x="2083977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4" id="34"/>
          <p:cNvSpPr/>
          <p:nvPr/>
        </p:nvSpPr>
        <p:spPr>
          <a:xfrm flipV="true">
            <a:off x="258" y="5626784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5" id="35"/>
          <p:cNvSpPr/>
          <p:nvPr/>
        </p:nvSpPr>
        <p:spPr>
          <a:xfrm flipV="true">
            <a:off x="238" y="6275696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6" id="36"/>
          <p:cNvSpPr txBox="true"/>
          <p:nvPr/>
        </p:nvSpPr>
        <p:spPr>
          <a:xfrm rot="0">
            <a:off x="16346560" y="5071794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6346560" y="5774159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736354" y="5055284"/>
            <a:ext cx="13636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905231" y="5124236"/>
            <a:ext cx="9874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5736354" y="5774159"/>
            <a:ext cx="13636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928157" y="5843111"/>
            <a:ext cx="9874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Freeform 42" id="42"/>
          <p:cNvSpPr/>
          <p:nvPr/>
        </p:nvSpPr>
        <p:spPr>
          <a:xfrm flipH="false" flipV="false" rot="0">
            <a:off x="15497698" y="6456671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5497698" y="7159036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4" id="44"/>
          <p:cNvSpPr/>
          <p:nvPr/>
        </p:nvSpPr>
        <p:spPr>
          <a:xfrm flipV="true">
            <a:off x="40" y="7059024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5" id="45"/>
          <p:cNvSpPr/>
          <p:nvPr/>
        </p:nvSpPr>
        <p:spPr>
          <a:xfrm flipV="true">
            <a:off x="20" y="7707936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6" id="46"/>
          <p:cNvSpPr txBox="true"/>
          <p:nvPr/>
        </p:nvSpPr>
        <p:spPr>
          <a:xfrm rot="0">
            <a:off x="264941" y="6504034"/>
            <a:ext cx="59832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RF47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509121" y="6487524"/>
            <a:ext cx="352917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Listar traduções favoritadas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261436" y="7206399"/>
            <a:ext cx="60229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RF07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54985" y="7217398"/>
            <a:ext cx="404722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Criar insígnia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6346342" y="6504034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6346342" y="7206399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5736136" y="6487524"/>
            <a:ext cx="13636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7905013" y="6556476"/>
            <a:ext cx="9874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5736136" y="7206399"/>
            <a:ext cx="13636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7882411" y="7201899"/>
            <a:ext cx="14446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Freeform 56" id="56"/>
          <p:cNvSpPr/>
          <p:nvPr/>
        </p:nvSpPr>
        <p:spPr>
          <a:xfrm flipH="false" flipV="false" rot="0">
            <a:off x="15497956" y="7888911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5497956" y="8591276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8" id="58"/>
          <p:cNvSpPr/>
          <p:nvPr/>
        </p:nvSpPr>
        <p:spPr>
          <a:xfrm flipV="true">
            <a:off x="298" y="8491263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9" id="59"/>
          <p:cNvSpPr/>
          <p:nvPr/>
        </p:nvSpPr>
        <p:spPr>
          <a:xfrm flipV="true">
            <a:off x="278" y="9140175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0" id="60"/>
          <p:cNvSpPr txBox="true"/>
          <p:nvPr/>
        </p:nvSpPr>
        <p:spPr>
          <a:xfrm rot="0">
            <a:off x="258214" y="7936273"/>
            <a:ext cx="61229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RF08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991481" y="7948739"/>
            <a:ext cx="173513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Ed</a:t>
            </a: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itar insígnia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256375" y="8638638"/>
            <a:ext cx="61293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RF45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330564" y="8653188"/>
            <a:ext cx="367531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</a:t>
            </a: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istar histórico de traduções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6346600" y="7936273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6346600" y="8638638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5736394" y="7919763"/>
            <a:ext cx="13636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7882411" y="7988715"/>
            <a:ext cx="14446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5736394" y="8638638"/>
            <a:ext cx="13636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7882153" y="8707590"/>
            <a:ext cx="14446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275683" y="9368512"/>
            <a:ext cx="56229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RF15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085503" y="9352002"/>
            <a:ext cx="164496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Criar eventos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6288597" y="9368512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5724812" y="9352002"/>
            <a:ext cx="14446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7874837" y="9420955"/>
            <a:ext cx="14454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9068172" y="1471965"/>
            <a:ext cx="190202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Valor (Imp/Esf)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9774653" y="2167340"/>
            <a:ext cx="47371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1.00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9774395" y="2938657"/>
            <a:ext cx="47371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1.00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9755762" y="3652021"/>
            <a:ext cx="51133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3.00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9755583" y="4370896"/>
            <a:ext cx="51133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3.00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9755801" y="5084261"/>
            <a:ext cx="51133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3.00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9778727" y="5803136"/>
            <a:ext cx="51133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3.00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9755583" y="6516500"/>
            <a:ext cx="51133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3.00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9779415" y="7206399"/>
            <a:ext cx="46418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1.50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9779415" y="7948739"/>
            <a:ext cx="46418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1.50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9779157" y="8667614"/>
            <a:ext cx="46418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1.50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9766980" y="9380979"/>
            <a:ext cx="47398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1.00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261237" y="2170100"/>
            <a:ext cx="60213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RF26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654734" y="2170100"/>
            <a:ext cx="217821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Recuperar senha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261072" y="2899974"/>
            <a:ext cx="60579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RF49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152146" y="2899974"/>
            <a:ext cx="411178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Baixar traduções (Acesso Offline)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253756" y="3602339"/>
            <a:ext cx="61737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RF09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330564" y="3602339"/>
            <a:ext cx="32960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Excluir insígnias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261111" y="4332214"/>
            <a:ext cx="60579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RF48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2005426" y="4315704"/>
            <a:ext cx="181911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Listar insígnias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254510" y="5034579"/>
            <a:ext cx="61595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RF44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409691" y="5043991"/>
            <a:ext cx="328664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Editar usuário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260258" y="5764453"/>
            <a:ext cx="60706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RF46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743965" y="5747943"/>
            <a:ext cx="234203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Favoritar tradução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2000586" y="2899974"/>
            <a:ext cx="269557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Q2 - Grandes Projetos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12116649" y="3626220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2116649" y="4370896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12116649" y="5071794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2116649" y="5816471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2131105" y="6516500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12131105" y="7217398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12131105" y="7962074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12092701" y="8653188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12092701" y="9397864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Freeform 109" id="109"/>
          <p:cNvSpPr/>
          <p:nvPr/>
        </p:nvSpPr>
        <p:spPr>
          <a:xfrm flipH="false" flipV="false" rot="0">
            <a:off x="15497956" y="9298060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0" id="110"/>
          <p:cNvSpPr txBox="true"/>
          <p:nvPr/>
        </p:nvSpPr>
        <p:spPr>
          <a:xfrm rot="0">
            <a:off x="16346600" y="9352002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0119" y="526320"/>
            <a:ext cx="597547" cy="641662"/>
          </a:xfrm>
          <a:custGeom>
            <a:avLst/>
            <a:gdLst/>
            <a:ahLst/>
            <a:cxnLst/>
            <a:rect r="r" b="b" t="t" l="l"/>
            <a:pathLst>
              <a:path h="641662" w="597547">
                <a:moveTo>
                  <a:pt x="0" y="0"/>
                </a:moveTo>
                <a:lnTo>
                  <a:pt x="597547" y="0"/>
                </a:lnTo>
                <a:lnTo>
                  <a:pt x="597547" y="641662"/>
                </a:lnTo>
                <a:lnTo>
                  <a:pt x="0" y="641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119" y="1941568"/>
            <a:ext cx="18288000" cy="19050"/>
          </a:xfrm>
          <a:prstGeom prst="line">
            <a:avLst/>
          </a:prstGeom>
          <a:ln cap="flat" w="38100">
            <a:solidFill>
              <a:srgbClr val="12605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5497738" y="2159953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497738" y="2862318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flipV="true">
            <a:off x="-399172" y="2762306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60" y="3411218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291040" y="658239"/>
            <a:ext cx="438970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Priorização do Backlog Geral e MVP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7406" y="1415632"/>
            <a:ext cx="25148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3094" y="1439918"/>
            <a:ext cx="294441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Requisito Funcional (RF)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043706" y="1415632"/>
            <a:ext cx="299204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Compõe a entrega final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295912" y="2207316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295912" y="2909681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032900" y="1439918"/>
            <a:ext cx="154291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Impacto(1-5)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225893" y="1471965"/>
            <a:ext cx="145706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Esforço(1-5)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990505" y="1456428"/>
            <a:ext cx="27303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Quadrante Resultante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732061" y="2190806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882371" y="2207316"/>
            <a:ext cx="14454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177367" y="2207316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732061" y="2909681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882113" y="2899974"/>
            <a:ext cx="14454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5497877" y="3592193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497877" y="4294558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 flipV="true">
            <a:off x="218" y="4194545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5" id="25"/>
          <p:cNvSpPr/>
          <p:nvPr/>
        </p:nvSpPr>
        <p:spPr>
          <a:xfrm flipV="true">
            <a:off x="198" y="4843457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6" id="26"/>
          <p:cNvSpPr txBox="true"/>
          <p:nvPr/>
        </p:nvSpPr>
        <p:spPr>
          <a:xfrm rot="0">
            <a:off x="16296051" y="3639555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6296051" y="4341920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732200" y="3623045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882292" y="3691997"/>
            <a:ext cx="14454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128486" y="3639555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732200" y="4341920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882113" y="4410872"/>
            <a:ext cx="14454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15497916" y="5024432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7" y="0"/>
                </a:lnTo>
                <a:lnTo>
                  <a:pt x="2083977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5497916" y="5726797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7" y="0"/>
                </a:lnTo>
                <a:lnTo>
                  <a:pt x="2083977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5" id="35"/>
          <p:cNvSpPr/>
          <p:nvPr/>
        </p:nvSpPr>
        <p:spPr>
          <a:xfrm flipV="true">
            <a:off x="258" y="5626784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6" id="36"/>
          <p:cNvSpPr/>
          <p:nvPr/>
        </p:nvSpPr>
        <p:spPr>
          <a:xfrm flipV="true">
            <a:off x="238" y="6275696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7" id="37"/>
          <p:cNvSpPr txBox="true"/>
          <p:nvPr/>
        </p:nvSpPr>
        <p:spPr>
          <a:xfrm rot="0">
            <a:off x="16296091" y="5071794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6296091" y="5774159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732240" y="5055284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886406" y="5124236"/>
            <a:ext cx="13639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2177546" y="5071794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2177546" y="5790669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5732240" y="5774159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7909332" y="5843111"/>
            <a:ext cx="13639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Freeform 45" id="45"/>
          <p:cNvSpPr/>
          <p:nvPr/>
        </p:nvSpPr>
        <p:spPr>
          <a:xfrm flipH="false" flipV="false" rot="0">
            <a:off x="15497698" y="6456671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5497698" y="7159036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7" id="47"/>
          <p:cNvSpPr/>
          <p:nvPr/>
        </p:nvSpPr>
        <p:spPr>
          <a:xfrm flipV="true">
            <a:off x="40" y="7059024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8" id="48"/>
          <p:cNvSpPr/>
          <p:nvPr/>
        </p:nvSpPr>
        <p:spPr>
          <a:xfrm flipV="true">
            <a:off x="20" y="7707936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9" id="49"/>
          <p:cNvSpPr txBox="true"/>
          <p:nvPr/>
        </p:nvSpPr>
        <p:spPr>
          <a:xfrm rot="0">
            <a:off x="261158" y="6504034"/>
            <a:ext cx="60589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RF29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974079" y="6504296"/>
            <a:ext cx="200448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Listar denúncias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257851" y="7206399"/>
            <a:ext cx="6094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RF30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216704" y="7268574"/>
            <a:ext cx="404722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Criar categoria de denúncia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6295873" y="6504034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6295873" y="7206399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5732022" y="6487524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7886188" y="6556476"/>
            <a:ext cx="13639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2177327" y="6504034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2177327" y="7222909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5732022" y="7206399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7886446" y="7201899"/>
            <a:ext cx="13639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Freeform 61" id="61"/>
          <p:cNvSpPr/>
          <p:nvPr/>
        </p:nvSpPr>
        <p:spPr>
          <a:xfrm flipH="false" flipV="false" rot="0">
            <a:off x="15497956" y="7888911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5497956" y="8591276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3" id="63"/>
          <p:cNvSpPr/>
          <p:nvPr/>
        </p:nvSpPr>
        <p:spPr>
          <a:xfrm flipV="true">
            <a:off x="298" y="8491263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4" id="64"/>
          <p:cNvSpPr/>
          <p:nvPr/>
        </p:nvSpPr>
        <p:spPr>
          <a:xfrm flipV="true">
            <a:off x="278" y="9140175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5" id="65"/>
          <p:cNvSpPr txBox="true"/>
          <p:nvPr/>
        </p:nvSpPr>
        <p:spPr>
          <a:xfrm rot="0">
            <a:off x="288205" y="7936273"/>
            <a:ext cx="55231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RF31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409691" y="7919763"/>
            <a:ext cx="355944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Ed</a:t>
            </a: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itar categoria de denúncia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263837" y="8638638"/>
            <a:ext cx="59801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RF32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389319" y="8667614"/>
            <a:ext cx="370199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Li</a:t>
            </a: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star categorias de denúncia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6296131" y="7936273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6296131" y="8638638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5732280" y="7919763"/>
            <a:ext cx="14459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7886446" y="7988715"/>
            <a:ext cx="13639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2177585" y="8655148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5732346" y="8638638"/>
            <a:ext cx="14446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7886201" y="8667614"/>
            <a:ext cx="13636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Freeform 76" id="76"/>
          <p:cNvSpPr/>
          <p:nvPr/>
        </p:nvSpPr>
        <p:spPr>
          <a:xfrm flipH="false" flipV="false" rot="0">
            <a:off x="15490422" y="9321150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7" id="77"/>
          <p:cNvSpPr txBox="true"/>
          <p:nvPr/>
        </p:nvSpPr>
        <p:spPr>
          <a:xfrm rot="0">
            <a:off x="261872" y="9368512"/>
            <a:ext cx="58991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RF33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409691" y="9335492"/>
            <a:ext cx="361124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Excluir categoria de denúncia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6288597" y="9368512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5724812" y="9352002"/>
            <a:ext cx="14446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7878925" y="9420955"/>
            <a:ext cx="13636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2170051" y="9368512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9068172" y="1471965"/>
            <a:ext cx="190202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Valor (Imp/Esf)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9774514" y="2167340"/>
            <a:ext cx="47398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1.00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9774256" y="2938657"/>
            <a:ext cx="47398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1.00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9774434" y="3652021"/>
            <a:ext cx="47398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1.00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9774256" y="4370896"/>
            <a:ext cx="47398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1.00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9761966" y="5084261"/>
            <a:ext cx="49900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0.67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9784892" y="5803136"/>
            <a:ext cx="49900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0.67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9761748" y="6516500"/>
            <a:ext cx="49900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0.67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9762006" y="7206399"/>
            <a:ext cx="49900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0.67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9762006" y="7948739"/>
            <a:ext cx="49900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0.67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9761774" y="8667614"/>
            <a:ext cx="49895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0.67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9754498" y="9380979"/>
            <a:ext cx="49895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0.67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283879" y="4332214"/>
            <a:ext cx="56025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RF19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576325" y="4315704"/>
            <a:ext cx="267731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Compartilhar eventos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557723" y="5034579"/>
            <a:ext cx="952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</a:p>
        </p:txBody>
      </p:sp>
      <p:sp>
        <p:nvSpPr>
          <p:cNvPr name="TextBox 98" id="98"/>
          <p:cNvSpPr txBox="true"/>
          <p:nvPr/>
        </p:nvSpPr>
        <p:spPr>
          <a:xfrm rot="0">
            <a:off x="1409691" y="5043991"/>
            <a:ext cx="328664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</a:t>
            </a: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riar denúncia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263354" y="5764453"/>
            <a:ext cx="60086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RF28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1307820" y="5750609"/>
            <a:ext cx="349038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Atualizar status de denúncia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2170051" y="2899974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12128486" y="4346945"/>
            <a:ext cx="235664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284097" y="2170100"/>
            <a:ext cx="55641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RF16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654734" y="2170100"/>
            <a:ext cx="217821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Editar eventos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286287" y="2899974"/>
            <a:ext cx="55536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RF17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2042852" y="2883464"/>
            <a:ext cx="174426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Listar eventos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284898" y="3602339"/>
            <a:ext cx="55509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RF18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1330564" y="3602339"/>
            <a:ext cx="32960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Excluir eventos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288145" y="5055733"/>
            <a:ext cx="60113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RF27</a:t>
            </a:r>
          </a:p>
        </p:txBody>
      </p:sp>
      <p:sp>
        <p:nvSpPr>
          <p:cNvPr name="TextBox 110" id="110"/>
          <p:cNvSpPr txBox="true"/>
          <p:nvPr/>
        </p:nvSpPr>
        <p:spPr>
          <a:xfrm rot="0">
            <a:off x="12059714" y="7974636"/>
            <a:ext cx="259238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Q3 - Tarefas Comp.</a:t>
            </a:r>
          </a:p>
        </p:txBody>
      </p:sp>
      <p:sp>
        <p:nvSpPr>
          <p:cNvPr name="Freeform 111" id="111"/>
          <p:cNvSpPr/>
          <p:nvPr/>
        </p:nvSpPr>
        <p:spPr>
          <a:xfrm flipH="false" flipV="false" rot="0">
            <a:off x="15497956" y="2151118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2" id="112"/>
          <p:cNvSpPr txBox="true"/>
          <p:nvPr/>
        </p:nvSpPr>
        <p:spPr>
          <a:xfrm rot="0">
            <a:off x="16346600" y="2198480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Freeform 113" id="113"/>
          <p:cNvSpPr/>
          <p:nvPr/>
        </p:nvSpPr>
        <p:spPr>
          <a:xfrm flipH="false" flipV="false" rot="0">
            <a:off x="15497956" y="2852612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4" id="114"/>
          <p:cNvSpPr txBox="true"/>
          <p:nvPr/>
        </p:nvSpPr>
        <p:spPr>
          <a:xfrm rot="0">
            <a:off x="16346600" y="2899974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Freeform 115" id="115"/>
          <p:cNvSpPr/>
          <p:nvPr/>
        </p:nvSpPr>
        <p:spPr>
          <a:xfrm flipH="false" flipV="false" rot="0">
            <a:off x="15497956" y="3582668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6" id="116"/>
          <p:cNvSpPr txBox="true"/>
          <p:nvPr/>
        </p:nvSpPr>
        <p:spPr>
          <a:xfrm rot="0">
            <a:off x="16346600" y="3630030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  <p:sp>
        <p:nvSpPr>
          <p:cNvPr name="Freeform 117" id="117"/>
          <p:cNvSpPr/>
          <p:nvPr/>
        </p:nvSpPr>
        <p:spPr>
          <a:xfrm flipH="false" flipV="false" rot="0">
            <a:off x="15497956" y="4280270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8" id="118"/>
          <p:cNvSpPr txBox="true"/>
          <p:nvPr/>
        </p:nvSpPr>
        <p:spPr>
          <a:xfrm rot="0">
            <a:off x="16346600" y="4327632"/>
            <a:ext cx="386689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SIM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0119" y="526320"/>
            <a:ext cx="597547" cy="641662"/>
          </a:xfrm>
          <a:custGeom>
            <a:avLst/>
            <a:gdLst/>
            <a:ahLst/>
            <a:cxnLst/>
            <a:rect r="r" b="b" t="t" l="l"/>
            <a:pathLst>
              <a:path h="641662" w="597547">
                <a:moveTo>
                  <a:pt x="0" y="0"/>
                </a:moveTo>
                <a:lnTo>
                  <a:pt x="597547" y="0"/>
                </a:lnTo>
                <a:lnTo>
                  <a:pt x="597547" y="641662"/>
                </a:lnTo>
                <a:lnTo>
                  <a:pt x="0" y="641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119" y="1941568"/>
            <a:ext cx="18288000" cy="19050"/>
          </a:xfrm>
          <a:prstGeom prst="line">
            <a:avLst/>
          </a:prstGeom>
          <a:ln cap="flat" w="38100">
            <a:solidFill>
              <a:srgbClr val="12605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5489199" y="2151118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489199" y="2853483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flipV="true">
            <a:off x="-407711" y="2716400"/>
            <a:ext cx="18695773" cy="5612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-8479" y="3402382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291040" y="658239"/>
            <a:ext cx="4389702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Priorização do Backlog Geral e MVP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7406" y="1415632"/>
            <a:ext cx="25148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3094" y="1439918"/>
            <a:ext cx="2944416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Requisito Funcional (RF)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043706" y="1415632"/>
            <a:ext cx="299204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Compõe a entrega final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287374" y="2198480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287374" y="2900845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032900" y="1439918"/>
            <a:ext cx="154291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Impacto(1-5)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225893" y="1471965"/>
            <a:ext cx="145706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Esforço(1-5)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990505" y="1456428"/>
            <a:ext cx="27303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Quadrante Resultante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723589" y="2181970"/>
            <a:ext cx="14446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871411" y="2198480"/>
            <a:ext cx="14938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592427" y="2181970"/>
            <a:ext cx="321442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Q4 - Consumidores Tempo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5489338" y="3583357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489338" y="4285722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30"/>
                </a:lnTo>
                <a:lnTo>
                  <a:pt x="0" y="43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2" id="22"/>
          <p:cNvSpPr/>
          <p:nvPr/>
        </p:nvSpPr>
        <p:spPr>
          <a:xfrm flipV="true">
            <a:off x="-8320" y="4185710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 flipV="true">
            <a:off x="-8340" y="4834622"/>
            <a:ext cx="18288000" cy="19050"/>
          </a:xfrm>
          <a:prstGeom prst="line">
            <a:avLst/>
          </a:prstGeom>
          <a:ln cap="flat" w="38100">
            <a:solidFill>
              <a:srgbClr val="B2B2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4" id="24"/>
          <p:cNvSpPr txBox="true"/>
          <p:nvPr/>
        </p:nvSpPr>
        <p:spPr>
          <a:xfrm rot="0">
            <a:off x="16287513" y="3630720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6287513" y="4333085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5489378" y="5015597"/>
            <a:ext cx="2083976" cy="439530"/>
          </a:xfrm>
          <a:custGeom>
            <a:avLst/>
            <a:gdLst/>
            <a:ahLst/>
            <a:cxnLst/>
            <a:rect r="r" b="b" t="t" l="l"/>
            <a:pathLst>
              <a:path h="439530" w="2083976">
                <a:moveTo>
                  <a:pt x="0" y="0"/>
                </a:moveTo>
                <a:lnTo>
                  <a:pt x="2083976" y="0"/>
                </a:lnTo>
                <a:lnTo>
                  <a:pt x="2083976" y="439529"/>
                </a:lnTo>
                <a:lnTo>
                  <a:pt x="0" y="43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6287552" y="5062959"/>
            <a:ext cx="487627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NÃO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068172" y="1471965"/>
            <a:ext cx="190202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Valor (Imp/Esf)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742288" y="2158505"/>
            <a:ext cx="52136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0.50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79322" y="4323379"/>
            <a:ext cx="55229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888262" y="4338110"/>
            <a:ext cx="2197100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Excluir publicação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49184" y="5025744"/>
            <a:ext cx="9525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1329601" y="5034647"/>
            <a:ext cx="362320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Inte</a:t>
            </a: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ragir com a publicação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67859" y="2161265"/>
            <a:ext cx="57181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RF10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646195" y="2161265"/>
            <a:ext cx="217821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Criar publicação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298094" y="2891139"/>
            <a:ext cx="5146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RF11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833137" y="2874629"/>
            <a:ext cx="214661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Editar publicação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273713" y="3593504"/>
            <a:ext cx="56038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RF12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22025" y="3593504"/>
            <a:ext cx="3296068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Listar publicações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297519" y="5046898"/>
            <a:ext cx="565309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RF14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5723589" y="2924311"/>
            <a:ext cx="14446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7871411" y="2940821"/>
            <a:ext cx="14938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742288" y="2900845"/>
            <a:ext cx="52136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0.50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723589" y="3666652"/>
            <a:ext cx="14446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7871411" y="3683162"/>
            <a:ext cx="14938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9742288" y="3643186"/>
            <a:ext cx="52136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0.50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5723589" y="4341588"/>
            <a:ext cx="14446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7871411" y="4358098"/>
            <a:ext cx="14938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742288" y="4318122"/>
            <a:ext cx="52136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0.50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5714834" y="5000963"/>
            <a:ext cx="14446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7862657" y="5017473"/>
            <a:ext cx="14938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9733534" y="4977497"/>
            <a:ext cx="52136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0.50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1592427" y="2867825"/>
            <a:ext cx="321442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Q4 - Consumidores Tempo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1629390" y="3630720"/>
            <a:ext cx="321442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Q4 - Consumidores Tempo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1629390" y="4318122"/>
            <a:ext cx="321442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Q4 - Consumidores Tempo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1629390" y="4977497"/>
            <a:ext cx="321442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Q4 - Consumidores Tempo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179378" y="7132320"/>
            <a:ext cx="7315200" cy="3154680"/>
          </a:xfrm>
          <a:custGeom>
            <a:avLst/>
            <a:gdLst/>
            <a:ahLst/>
            <a:cxnLst/>
            <a:rect r="r" b="b" t="t" l="l"/>
            <a:pathLst>
              <a:path h="3154680" w="7315200">
                <a:moveTo>
                  <a:pt x="0" y="0"/>
                </a:moveTo>
                <a:lnTo>
                  <a:pt x="7315200" y="0"/>
                </a:lnTo>
                <a:lnTo>
                  <a:pt x="7315200" y="3154680"/>
                </a:lnTo>
                <a:lnTo>
                  <a:pt x="0" y="315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18381" y="6396011"/>
            <a:ext cx="4566295" cy="4326565"/>
          </a:xfrm>
          <a:custGeom>
            <a:avLst/>
            <a:gdLst/>
            <a:ahLst/>
            <a:cxnLst/>
            <a:rect r="r" b="b" t="t" l="l"/>
            <a:pathLst>
              <a:path h="4326565" w="4566295">
                <a:moveTo>
                  <a:pt x="0" y="0"/>
                </a:moveTo>
                <a:lnTo>
                  <a:pt x="4566296" y="0"/>
                </a:lnTo>
                <a:lnTo>
                  <a:pt x="4566296" y="4326565"/>
                </a:lnTo>
                <a:lnTo>
                  <a:pt x="0" y="4326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723164" y="-357133"/>
            <a:ext cx="8900202" cy="4861735"/>
          </a:xfrm>
          <a:custGeom>
            <a:avLst/>
            <a:gdLst/>
            <a:ahLst/>
            <a:cxnLst/>
            <a:rect r="r" b="b" t="t" l="l"/>
            <a:pathLst>
              <a:path h="4861735" w="8900202">
                <a:moveTo>
                  <a:pt x="0" y="0"/>
                </a:moveTo>
                <a:lnTo>
                  <a:pt x="8900201" y="0"/>
                </a:lnTo>
                <a:lnTo>
                  <a:pt x="8900201" y="4861735"/>
                </a:lnTo>
                <a:lnTo>
                  <a:pt x="0" y="48617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96288" y="2933749"/>
            <a:ext cx="16109095" cy="6552170"/>
            <a:chOff x="0" y="0"/>
            <a:chExt cx="4242725" cy="172567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242725" cy="1725675"/>
            </a:xfrm>
            <a:custGeom>
              <a:avLst/>
              <a:gdLst/>
              <a:ahLst/>
              <a:cxnLst/>
              <a:rect r="r" b="b" t="t" l="l"/>
              <a:pathLst>
                <a:path h="1725675" w="4242725">
                  <a:moveTo>
                    <a:pt x="0" y="0"/>
                  </a:moveTo>
                  <a:lnTo>
                    <a:pt x="4242725" y="0"/>
                  </a:lnTo>
                  <a:lnTo>
                    <a:pt x="4242725" y="1725675"/>
                  </a:lnTo>
                  <a:lnTo>
                    <a:pt x="0" y="1725675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242725" cy="17637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196288" y="2669415"/>
            <a:ext cx="16109095" cy="7106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3"/>
              </a:lnSpc>
            </a:pPr>
          </a:p>
          <a:p>
            <a:pPr algn="ctr">
              <a:lnSpc>
                <a:spcPts val="2553"/>
              </a:lnSpc>
              <a:spcBef>
                <a:spcPct val="0"/>
              </a:spcBef>
            </a:pPr>
            <a:r>
              <a:rPr lang="en-US" b="true" sz="1823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b="true" sz="1823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Ao longo do processo da descoberta dos requisitos </a:t>
            </a:r>
            <a:r>
              <a:rPr lang="en-US" b="true" sz="1823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 da análise para o consenso geral entre a equipe e a cliente, alguns obstáculos foram enfrentados durante essas definições. Abaixo, listam-se as lições e o aprendizado da equipe ao longo da Unidade:</a:t>
            </a:r>
          </a:p>
          <a:p>
            <a:pPr algn="ctr" marL="393742" indent="-196871" lvl="1">
              <a:lnSpc>
                <a:spcPts val="2553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23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Desafio na Elicitação e Descoberta: No início das atividades, o grupo deparou-se com obstáculos para transpor a barreira da tradução exclusivamente textual herdada do sistema legado e identificar requisitos mais focados à solução.</a:t>
            </a:r>
          </a:p>
          <a:p>
            <a:pPr algn="ctr">
              <a:lnSpc>
                <a:spcPts val="2553"/>
              </a:lnSpc>
              <a:spcBef>
                <a:spcPct val="0"/>
              </a:spcBef>
            </a:pPr>
          </a:p>
          <a:p>
            <a:pPr algn="ctr">
              <a:lnSpc>
                <a:spcPts val="2553"/>
              </a:lnSpc>
              <a:spcBef>
                <a:spcPct val="0"/>
              </a:spcBef>
            </a:pPr>
            <a:r>
              <a:rPr lang="en-US" b="true" sz="1823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Como foi superado:</a:t>
            </a:r>
            <a:r>
              <a:rPr lang="en-US" b="true" sz="1823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Através da correção dos RFs e dos RNFs por meio de feedback e confirmação com a cliente. Além disso, adotando a correlação entre requisitos e características do produto, o que facilitou a visualização.</a:t>
            </a:r>
          </a:p>
          <a:p>
            <a:pPr algn="ctr">
              <a:lnSpc>
                <a:spcPts val="2553"/>
              </a:lnSpc>
              <a:spcBef>
                <a:spcPct val="0"/>
              </a:spcBef>
            </a:pPr>
          </a:p>
          <a:p>
            <a:pPr algn="ctr" marL="393742" indent="-196871" lvl="1">
              <a:lnSpc>
                <a:spcPts val="2553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23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Maturidade na Análise e Consenso: Identificou-se o risco técnico e gerencial de o escopo do projeto tornar-se inflado em decorrência da pluralidade de funcionalidades ideadas pela equipe (como o feed social e a gamificação), o que demandou rigor na filtragem de requisitos.</a:t>
            </a:r>
          </a:p>
          <a:p>
            <a:pPr algn="ctr">
              <a:lnSpc>
                <a:spcPts val="2553"/>
              </a:lnSpc>
              <a:spcBef>
                <a:spcPct val="0"/>
              </a:spcBef>
            </a:pPr>
          </a:p>
          <a:p>
            <a:pPr algn="ctr">
              <a:lnSpc>
                <a:spcPts val="2553"/>
              </a:lnSpc>
              <a:spcBef>
                <a:spcPct val="0"/>
              </a:spcBef>
            </a:pPr>
            <a:r>
              <a:rPr lang="en-US" b="true" sz="1823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Como foi superado:</a:t>
            </a:r>
            <a:r>
              <a:rPr lang="en-US" b="true" sz="1823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Com a adoção da Matriz de Quadrantes, foi possível identificar os requisitos com maior valor de negócio e a complexidade do desenvolvimento.</a:t>
            </a:r>
          </a:p>
          <a:p>
            <a:pPr algn="ctr">
              <a:lnSpc>
                <a:spcPts val="2553"/>
              </a:lnSpc>
              <a:spcBef>
                <a:spcPct val="0"/>
              </a:spcBef>
            </a:pPr>
          </a:p>
          <a:p>
            <a:pPr algn="ctr" marL="393742" indent="-196871" lvl="1">
              <a:lnSpc>
                <a:spcPts val="2553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23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Alinhamento com o Backlog e a Rastreabilidade: Manter a consistência com o que foi definido e o que será de fato construído tendo em vista o critério da aldeia e escopo da solução.</a:t>
            </a:r>
          </a:p>
          <a:p>
            <a:pPr algn="ctr">
              <a:lnSpc>
                <a:spcPts val="2553"/>
              </a:lnSpc>
              <a:spcBef>
                <a:spcPct val="0"/>
              </a:spcBef>
            </a:pPr>
          </a:p>
          <a:p>
            <a:pPr algn="ctr">
              <a:lnSpc>
                <a:spcPts val="2553"/>
              </a:lnSpc>
              <a:spcBef>
                <a:spcPct val="0"/>
              </a:spcBef>
            </a:pPr>
            <a:r>
              <a:rPr lang="en-US" b="true" sz="1823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b="true" sz="1823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Como foi superado:</a:t>
            </a:r>
            <a:r>
              <a:rPr lang="en-US" b="true" sz="1823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A definição de US derivadas dos requisitos funcionais garantiu um backlog transparente e de fácil visualização. Além disso, o projeto garante a preservação da rastreabilidade dos objetivos específicos, das características e dos requisitos através da Matriz de Rastreabilidade.</a:t>
            </a:r>
          </a:p>
          <a:p>
            <a:pPr algn="ctr">
              <a:lnSpc>
                <a:spcPts val="2553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5829300" y="904875"/>
            <a:ext cx="8222135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gradFill>
                  <a:gsLst>
                    <a:gs pos="0">
                      <a:srgbClr val="12605D">
                        <a:alpha val="100000"/>
                      </a:srgbClr>
                    </a:gs>
                    <a:gs pos="100000">
                      <a:srgbClr val="084734">
                        <a:alpha val="100000"/>
                      </a:srgbClr>
                    </a:gs>
                  </a:gsLst>
                  <a:lin ang="0"/>
                </a:gradFill>
                <a:latin typeface="Quicksand Bold"/>
                <a:ea typeface="Quicksand Bold"/>
                <a:cs typeface="Quicksand Bold"/>
                <a:sym typeface="Quicksand Bold"/>
              </a:rPr>
              <a:t>Lições Aprendidas 😃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84734">
                <a:alpha val="100000"/>
              </a:srgbClr>
            </a:gs>
            <a:gs pos="100000">
              <a:srgbClr val="12605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7777" y="1657583"/>
            <a:ext cx="16232446" cy="6971834"/>
            <a:chOff x="0" y="0"/>
            <a:chExt cx="4275212" cy="18362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5212" cy="1836203"/>
            </a:xfrm>
            <a:custGeom>
              <a:avLst/>
              <a:gdLst/>
              <a:ahLst/>
              <a:cxnLst/>
              <a:rect r="r" b="b" t="t" l="l"/>
              <a:pathLst>
                <a:path h="1836203" w="4275212">
                  <a:moveTo>
                    <a:pt x="24324" y="0"/>
                  </a:moveTo>
                  <a:lnTo>
                    <a:pt x="4250888" y="0"/>
                  </a:lnTo>
                  <a:cubicBezTo>
                    <a:pt x="4264322" y="0"/>
                    <a:pt x="4275212" y="10890"/>
                    <a:pt x="4275212" y="24324"/>
                  </a:cubicBezTo>
                  <a:lnTo>
                    <a:pt x="4275212" y="1811879"/>
                  </a:lnTo>
                  <a:cubicBezTo>
                    <a:pt x="4275212" y="1818330"/>
                    <a:pt x="4272650" y="1824517"/>
                    <a:pt x="4268088" y="1829079"/>
                  </a:cubicBezTo>
                  <a:cubicBezTo>
                    <a:pt x="4263526" y="1833641"/>
                    <a:pt x="4257339" y="1836203"/>
                    <a:pt x="4250888" y="1836203"/>
                  </a:cubicBezTo>
                  <a:lnTo>
                    <a:pt x="24324" y="1836203"/>
                  </a:lnTo>
                  <a:cubicBezTo>
                    <a:pt x="10890" y="1836203"/>
                    <a:pt x="0" y="1825313"/>
                    <a:pt x="0" y="1811879"/>
                  </a:cubicBezTo>
                  <a:lnTo>
                    <a:pt x="0" y="24324"/>
                  </a:lnTo>
                  <a:cubicBezTo>
                    <a:pt x="0" y="10890"/>
                    <a:pt x="10890" y="0"/>
                    <a:pt x="24324" y="0"/>
                  </a:cubicBezTo>
                  <a:close/>
                </a:path>
              </a:pathLst>
            </a:custGeom>
            <a:ln w="95250" cap="rnd">
              <a:gradFill>
                <a:gsLst>
                  <a:gs pos="0">
                    <a:srgbClr val="084734">
                      <a:alpha val="100000"/>
                    </a:srgbClr>
                  </a:gs>
                  <a:gs pos="100000">
                    <a:srgbClr val="12605D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5212" cy="1874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-1208867" y="5344"/>
            <a:ext cx="10352867" cy="10428712"/>
          </a:xfrm>
          <a:custGeom>
            <a:avLst/>
            <a:gdLst/>
            <a:ahLst/>
            <a:cxnLst/>
            <a:rect r="r" b="b" t="t" l="l"/>
            <a:pathLst>
              <a:path h="10428712" w="10352867">
                <a:moveTo>
                  <a:pt x="10352867" y="0"/>
                </a:moveTo>
                <a:lnTo>
                  <a:pt x="0" y="0"/>
                </a:lnTo>
                <a:lnTo>
                  <a:pt x="0" y="10428712"/>
                </a:lnTo>
                <a:lnTo>
                  <a:pt x="10352867" y="10428712"/>
                </a:lnTo>
                <a:lnTo>
                  <a:pt x="10352867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433201" y="4366260"/>
            <a:ext cx="7421598" cy="1687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2960"/>
              </a:lnSpc>
            </a:pPr>
            <a:r>
              <a:rPr lang="en-US" b="true" sz="1200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Obrigado!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567997" y="7567844"/>
            <a:ext cx="2788238" cy="4107901"/>
          </a:xfrm>
          <a:custGeom>
            <a:avLst/>
            <a:gdLst/>
            <a:ahLst/>
            <a:cxnLst/>
            <a:rect r="r" b="b" t="t" l="l"/>
            <a:pathLst>
              <a:path h="4107901" w="2788238">
                <a:moveTo>
                  <a:pt x="0" y="0"/>
                </a:moveTo>
                <a:lnTo>
                  <a:pt x="2788238" y="0"/>
                </a:lnTo>
                <a:lnTo>
                  <a:pt x="2788238" y="4107901"/>
                </a:lnTo>
                <a:lnTo>
                  <a:pt x="0" y="41079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266057">
            <a:off x="16893881" y="4951649"/>
            <a:ext cx="2788238" cy="4107901"/>
          </a:xfrm>
          <a:custGeom>
            <a:avLst/>
            <a:gdLst/>
            <a:ahLst/>
            <a:cxnLst/>
            <a:rect r="r" b="b" t="t" l="l"/>
            <a:pathLst>
              <a:path h="4107901" w="2788238">
                <a:moveTo>
                  <a:pt x="0" y="0"/>
                </a:moveTo>
                <a:lnTo>
                  <a:pt x="2788238" y="0"/>
                </a:lnTo>
                <a:lnTo>
                  <a:pt x="2788238" y="4107901"/>
                </a:lnTo>
                <a:lnTo>
                  <a:pt x="0" y="41079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009974">
            <a:off x="5534762" y="-2053951"/>
            <a:ext cx="2788238" cy="4107901"/>
          </a:xfrm>
          <a:custGeom>
            <a:avLst/>
            <a:gdLst/>
            <a:ahLst/>
            <a:cxnLst/>
            <a:rect r="r" b="b" t="t" l="l"/>
            <a:pathLst>
              <a:path h="4107901" w="2788238">
                <a:moveTo>
                  <a:pt x="0" y="0"/>
                </a:moveTo>
                <a:lnTo>
                  <a:pt x="2788238" y="0"/>
                </a:lnTo>
                <a:lnTo>
                  <a:pt x="2788238" y="4107902"/>
                </a:lnTo>
                <a:lnTo>
                  <a:pt x="0" y="4107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3419109">
            <a:off x="16765682" y="-822132"/>
            <a:ext cx="3487850" cy="3221902"/>
          </a:xfrm>
          <a:custGeom>
            <a:avLst/>
            <a:gdLst/>
            <a:ahLst/>
            <a:cxnLst/>
            <a:rect r="r" b="b" t="t" l="l"/>
            <a:pathLst>
              <a:path h="3221902" w="3487850">
                <a:moveTo>
                  <a:pt x="0" y="0"/>
                </a:moveTo>
                <a:lnTo>
                  <a:pt x="3487851" y="0"/>
                </a:lnTo>
                <a:lnTo>
                  <a:pt x="3487851" y="3221902"/>
                </a:lnTo>
                <a:lnTo>
                  <a:pt x="0" y="3221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419109">
            <a:off x="8478827" y="9204110"/>
            <a:ext cx="3487850" cy="3221902"/>
          </a:xfrm>
          <a:custGeom>
            <a:avLst/>
            <a:gdLst/>
            <a:ahLst/>
            <a:cxnLst/>
            <a:rect r="r" b="b" t="t" l="l"/>
            <a:pathLst>
              <a:path h="3221902" w="3487850">
                <a:moveTo>
                  <a:pt x="0" y="0"/>
                </a:moveTo>
                <a:lnTo>
                  <a:pt x="3487851" y="0"/>
                </a:lnTo>
                <a:lnTo>
                  <a:pt x="3487851" y="3221902"/>
                </a:lnTo>
                <a:lnTo>
                  <a:pt x="0" y="3221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6300019">
            <a:off x="-1439600" y="-1083662"/>
            <a:ext cx="3487850" cy="3221902"/>
          </a:xfrm>
          <a:custGeom>
            <a:avLst/>
            <a:gdLst/>
            <a:ahLst/>
            <a:cxnLst/>
            <a:rect r="r" b="b" t="t" l="l"/>
            <a:pathLst>
              <a:path h="3221902" w="3487850">
                <a:moveTo>
                  <a:pt x="0" y="0"/>
                </a:moveTo>
                <a:lnTo>
                  <a:pt x="3487851" y="0"/>
                </a:lnTo>
                <a:lnTo>
                  <a:pt x="3487851" y="3221901"/>
                </a:lnTo>
                <a:lnTo>
                  <a:pt x="0" y="32219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13162" y="-923852"/>
            <a:ext cx="5327748" cy="12134704"/>
            <a:chOff x="0" y="0"/>
            <a:chExt cx="1403193" cy="31959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03193" cy="3195972"/>
            </a:xfrm>
            <a:custGeom>
              <a:avLst/>
              <a:gdLst/>
              <a:ahLst/>
              <a:cxnLst/>
              <a:rect r="r" b="b" t="t" l="l"/>
              <a:pathLst>
                <a:path h="3195972" w="1403193">
                  <a:moveTo>
                    <a:pt x="0" y="0"/>
                  </a:moveTo>
                  <a:lnTo>
                    <a:pt x="1403193" y="0"/>
                  </a:lnTo>
                  <a:lnTo>
                    <a:pt x="1403193" y="3195972"/>
                  </a:lnTo>
                  <a:lnTo>
                    <a:pt x="0" y="3195972"/>
                  </a:lnTo>
                  <a:close/>
                </a:path>
              </a:pathLst>
            </a:custGeom>
            <a:solidFill>
              <a:srgbClr val="12605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403193" cy="32435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0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57440" y="-348238"/>
            <a:ext cx="6872026" cy="10837138"/>
            <a:chOff x="0" y="0"/>
            <a:chExt cx="1196219" cy="18864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96219" cy="1886429"/>
            </a:xfrm>
            <a:custGeom>
              <a:avLst/>
              <a:gdLst/>
              <a:ahLst/>
              <a:cxnLst/>
              <a:rect r="r" b="b" t="t" l="l"/>
              <a:pathLst>
                <a:path h="1886429" w="1196219">
                  <a:moveTo>
                    <a:pt x="0" y="0"/>
                  </a:moveTo>
                  <a:lnTo>
                    <a:pt x="1196219" y="0"/>
                  </a:lnTo>
                  <a:lnTo>
                    <a:pt x="1196219" y="1886429"/>
                  </a:lnTo>
                  <a:lnTo>
                    <a:pt x="0" y="1886429"/>
                  </a:lnTo>
                  <a:close/>
                </a:path>
              </a:pathLst>
            </a:custGeom>
            <a:blipFill>
              <a:blip r:embed="rId3"/>
              <a:stretch>
                <a:fillRect l="-9065" t="0" r="-9065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671495" y="3913047"/>
            <a:ext cx="6188109" cy="6373953"/>
          </a:xfrm>
          <a:custGeom>
            <a:avLst/>
            <a:gdLst/>
            <a:ahLst/>
            <a:cxnLst/>
            <a:rect r="r" b="b" t="t" l="l"/>
            <a:pathLst>
              <a:path h="6373953" w="6188109">
                <a:moveTo>
                  <a:pt x="0" y="0"/>
                </a:moveTo>
                <a:lnTo>
                  <a:pt x="6188109" y="0"/>
                </a:lnTo>
                <a:lnTo>
                  <a:pt x="6188109" y="6373953"/>
                </a:lnTo>
                <a:lnTo>
                  <a:pt x="0" y="6373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834" t="0" r="-15766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945415" y="716471"/>
            <a:ext cx="8826523" cy="188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7500" spc="-382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INTERVENÇÃO </a:t>
            </a:r>
          </a:p>
          <a:p>
            <a:pPr algn="l" marL="0" indent="0" lvl="0">
              <a:lnSpc>
                <a:spcPts val="7200"/>
              </a:lnSpc>
              <a:spcBef>
                <a:spcPct val="0"/>
              </a:spcBef>
            </a:pPr>
            <a:r>
              <a:rPr lang="en-US" b="true" sz="7500" spc="-382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SOCIAL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314431" y="3144389"/>
            <a:ext cx="9457508" cy="655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Incentivar o uso contínuo da língua Munduruku no cotidiano dos usuários;</a:t>
            </a: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Promover uma aprendizagem mais ativa, interativa e significativa, especialmente entre crianças e jovens;</a:t>
            </a: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Fortalecer a transmissão de conhecimentos culturais entre gerações;</a:t>
            </a: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Ampliar o engajamento da comunidade por meio de mecanismos sociais e colaborativos;</a:t>
            </a: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Transformar a plataforma em um espaço de troca cultural e construção coletiva de conhecimento;</a:t>
            </a: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Valorizar registros multimídia (áudios, imagens e vídeos) como forma de preservar aspectos não textuais da língua e da cultura;</a:t>
            </a: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Melhorar a acessibilidade ao conteúdo linguístico, mesmo em cenários de baixa conectividade;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578225"/>
            <a:ext cx="6781274" cy="568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Dependência crescente da mediação tecnológica para o acesso à língua e cultura;</a:t>
            </a: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Possível exclusão de usuários com menor familiaridade com tecnologias digitais;</a:t>
            </a: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Risco de descaracterização ou uso inadequado de conteúdos culturais sensíveis;</a:t>
            </a: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Aumento da coleta e armazenamento de dados, exigindo cuidados com privacidade e governança da informação;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941300"/>
            <a:ext cx="9064234" cy="1303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b="true" sz="3800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Ao mesmo tempo, a solução pode gerar efeitos emergentes...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44000" y="8766036"/>
            <a:ext cx="9144000" cy="984527"/>
            <a:chOff x="0" y="0"/>
            <a:chExt cx="2408296" cy="25929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08296" cy="259299"/>
            </a:xfrm>
            <a:custGeom>
              <a:avLst/>
              <a:gdLst/>
              <a:ahLst/>
              <a:cxnLst/>
              <a:rect r="r" b="b" t="t" l="l"/>
              <a:pathLst>
                <a:path h="259299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59299"/>
                  </a:lnTo>
                  <a:lnTo>
                    <a:pt x="0" y="259299"/>
                  </a:lnTo>
                  <a:close/>
                </a:path>
              </a:pathLst>
            </a:custGeom>
            <a:solidFill>
              <a:srgbClr val="12605D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408296" cy="2973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090054" y="-259385"/>
            <a:ext cx="10197946" cy="10805770"/>
          </a:xfrm>
          <a:custGeom>
            <a:avLst/>
            <a:gdLst/>
            <a:ahLst/>
            <a:cxnLst/>
            <a:rect r="r" b="b" t="t" l="l"/>
            <a:pathLst>
              <a:path h="10805770" w="10197946">
                <a:moveTo>
                  <a:pt x="0" y="0"/>
                </a:moveTo>
                <a:lnTo>
                  <a:pt x="10197946" y="0"/>
                </a:lnTo>
                <a:lnTo>
                  <a:pt x="10197946" y="10805770"/>
                </a:lnTo>
                <a:lnTo>
                  <a:pt x="0" y="10805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57440" y="-348238"/>
            <a:ext cx="6872026" cy="10837138"/>
            <a:chOff x="0" y="0"/>
            <a:chExt cx="1196219" cy="18864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96219" cy="1886429"/>
            </a:xfrm>
            <a:custGeom>
              <a:avLst/>
              <a:gdLst/>
              <a:ahLst/>
              <a:cxnLst/>
              <a:rect r="r" b="b" t="t" l="l"/>
              <a:pathLst>
                <a:path h="1886429" w="1196219">
                  <a:moveTo>
                    <a:pt x="0" y="0"/>
                  </a:moveTo>
                  <a:lnTo>
                    <a:pt x="1196219" y="0"/>
                  </a:lnTo>
                  <a:lnTo>
                    <a:pt x="1196219" y="1886429"/>
                  </a:lnTo>
                  <a:lnTo>
                    <a:pt x="0" y="1886429"/>
                  </a:lnTo>
                  <a:close/>
                </a:path>
              </a:pathLst>
            </a:custGeom>
            <a:blipFill>
              <a:blip r:embed="rId2"/>
              <a:stretch>
                <a:fillRect l="-9065" t="0" r="-9065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04578" y="1660543"/>
            <a:ext cx="6901166" cy="8626457"/>
          </a:xfrm>
          <a:custGeom>
            <a:avLst/>
            <a:gdLst/>
            <a:ahLst/>
            <a:cxnLst/>
            <a:rect r="r" b="b" t="t" l="l"/>
            <a:pathLst>
              <a:path h="8626457" w="6901166">
                <a:moveTo>
                  <a:pt x="0" y="0"/>
                </a:moveTo>
                <a:lnTo>
                  <a:pt x="6901166" y="0"/>
                </a:lnTo>
                <a:lnTo>
                  <a:pt x="6901166" y="8626457"/>
                </a:lnTo>
                <a:lnTo>
                  <a:pt x="0" y="8626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82608" y="6085210"/>
            <a:ext cx="318610" cy="31861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F757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8553664" y="447675"/>
            <a:ext cx="8705636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gradFill>
                  <a:gsLst>
                    <a:gs pos="0">
                      <a:srgbClr val="12605D">
                        <a:alpha val="100000"/>
                      </a:srgbClr>
                    </a:gs>
                    <a:gs pos="100000">
                      <a:srgbClr val="084734">
                        <a:alpha val="100000"/>
                      </a:srgbClr>
                    </a:gs>
                  </a:gsLst>
                  <a:lin ang="0"/>
                </a:gradFill>
                <a:latin typeface="Quicksand Bold"/>
                <a:ea typeface="Quicksand Bold"/>
                <a:cs typeface="Quicksand Bold"/>
                <a:sym typeface="Quicksand Bold"/>
              </a:rPr>
              <a:t>Requisitos de Software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468928" y="6048587"/>
            <a:ext cx="145971" cy="355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5"/>
              </a:lnSpc>
              <a:spcBef>
                <a:spcPct val="0"/>
              </a:spcBef>
            </a:pPr>
            <a:r>
              <a:rPr lang="en-US" b="true" sz="2139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553664" y="6337145"/>
            <a:ext cx="8705636" cy="265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 objetivo do projeto</a:t>
            </a:r>
            <a:r>
              <a:rPr lang="en-US" b="true" sz="3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é promover a prática ativa da língua Munduruku na Aldeia de Bragança por meio da evolução tecnológica e funcional da plataforma Nativo, consolidando-a como um espaço de interação comunitária.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553664" y="2680687"/>
            <a:ext cx="8705636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 </a:t>
            </a:r>
            <a:r>
              <a:rPr lang="en-US" b="true" sz="3000">
                <a:solidFill>
                  <a:srgbClr val="12605D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problema central</a:t>
            </a: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a ser enfrentado é o progressivo enfraquecimento do uso cotidiano da língua Munduruku na Aldeia de Bragança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84734">
                <a:alpha val="100000"/>
              </a:srgbClr>
            </a:gs>
            <a:gs pos="100000">
              <a:srgbClr val="12605D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284127" y="4149686"/>
            <a:ext cx="3517241" cy="3808944"/>
            <a:chOff x="0" y="0"/>
            <a:chExt cx="812800" cy="8802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80210"/>
            </a:xfrm>
            <a:custGeom>
              <a:avLst/>
              <a:gdLst/>
              <a:ahLst/>
              <a:cxnLst/>
              <a:rect r="r" b="b" t="t" l="l"/>
              <a:pathLst>
                <a:path h="880210" w="812800">
                  <a:moveTo>
                    <a:pt x="112258" y="0"/>
                  </a:moveTo>
                  <a:lnTo>
                    <a:pt x="700542" y="0"/>
                  </a:lnTo>
                  <a:cubicBezTo>
                    <a:pt x="762540" y="0"/>
                    <a:pt x="812800" y="50260"/>
                    <a:pt x="812800" y="112258"/>
                  </a:cubicBezTo>
                  <a:lnTo>
                    <a:pt x="812800" y="767952"/>
                  </a:lnTo>
                  <a:cubicBezTo>
                    <a:pt x="812800" y="797725"/>
                    <a:pt x="800973" y="826278"/>
                    <a:pt x="779920" y="847330"/>
                  </a:cubicBezTo>
                  <a:cubicBezTo>
                    <a:pt x="758868" y="868383"/>
                    <a:pt x="730315" y="880210"/>
                    <a:pt x="700542" y="880210"/>
                  </a:cubicBezTo>
                  <a:lnTo>
                    <a:pt x="112258" y="880210"/>
                  </a:lnTo>
                  <a:cubicBezTo>
                    <a:pt x="50260" y="880210"/>
                    <a:pt x="0" y="829950"/>
                    <a:pt x="0" y="767952"/>
                  </a:cubicBezTo>
                  <a:lnTo>
                    <a:pt x="0" y="112258"/>
                  </a:lnTo>
                  <a:cubicBezTo>
                    <a:pt x="0" y="50260"/>
                    <a:pt x="50260" y="0"/>
                    <a:pt x="112258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2605D">
                    <a:alpha val="12500"/>
                  </a:srgbClr>
                </a:gs>
                <a:gs pos="100000">
                  <a:srgbClr val="062E2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9183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874160" y="5344"/>
            <a:ext cx="10352867" cy="10428712"/>
          </a:xfrm>
          <a:custGeom>
            <a:avLst/>
            <a:gdLst/>
            <a:ahLst/>
            <a:cxnLst/>
            <a:rect r="r" b="b" t="t" l="l"/>
            <a:pathLst>
              <a:path h="10428712" w="10352867">
                <a:moveTo>
                  <a:pt x="0" y="0"/>
                </a:moveTo>
                <a:lnTo>
                  <a:pt x="10352866" y="0"/>
                </a:lnTo>
                <a:lnTo>
                  <a:pt x="10352866" y="10428712"/>
                </a:lnTo>
                <a:lnTo>
                  <a:pt x="0" y="104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3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77539" y="1656657"/>
            <a:ext cx="10514737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Objetivos Específicos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385380" y="4149686"/>
            <a:ext cx="3517241" cy="3808944"/>
            <a:chOff x="0" y="0"/>
            <a:chExt cx="812800" cy="88021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80210"/>
            </a:xfrm>
            <a:custGeom>
              <a:avLst/>
              <a:gdLst/>
              <a:ahLst/>
              <a:cxnLst/>
              <a:rect r="r" b="b" t="t" l="l"/>
              <a:pathLst>
                <a:path h="880210" w="812800">
                  <a:moveTo>
                    <a:pt x="112258" y="0"/>
                  </a:moveTo>
                  <a:lnTo>
                    <a:pt x="700542" y="0"/>
                  </a:lnTo>
                  <a:cubicBezTo>
                    <a:pt x="762540" y="0"/>
                    <a:pt x="812800" y="50260"/>
                    <a:pt x="812800" y="112258"/>
                  </a:cubicBezTo>
                  <a:lnTo>
                    <a:pt x="812800" y="767952"/>
                  </a:lnTo>
                  <a:cubicBezTo>
                    <a:pt x="812800" y="797725"/>
                    <a:pt x="800973" y="826278"/>
                    <a:pt x="779920" y="847330"/>
                  </a:cubicBezTo>
                  <a:cubicBezTo>
                    <a:pt x="758868" y="868383"/>
                    <a:pt x="730315" y="880210"/>
                    <a:pt x="700542" y="880210"/>
                  </a:cubicBezTo>
                  <a:lnTo>
                    <a:pt x="112258" y="880210"/>
                  </a:lnTo>
                  <a:cubicBezTo>
                    <a:pt x="50260" y="880210"/>
                    <a:pt x="0" y="829950"/>
                    <a:pt x="0" y="767952"/>
                  </a:cubicBezTo>
                  <a:lnTo>
                    <a:pt x="0" y="112258"/>
                  </a:lnTo>
                  <a:cubicBezTo>
                    <a:pt x="0" y="50260"/>
                    <a:pt x="50260" y="0"/>
                    <a:pt x="112258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2605D">
                    <a:alpha val="12500"/>
                  </a:srgbClr>
                </a:gs>
                <a:gs pos="100000">
                  <a:srgbClr val="062E2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812800" cy="9183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1486632" y="4149686"/>
            <a:ext cx="3517241" cy="3808944"/>
            <a:chOff x="0" y="0"/>
            <a:chExt cx="812800" cy="8802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80210"/>
            </a:xfrm>
            <a:custGeom>
              <a:avLst/>
              <a:gdLst/>
              <a:ahLst/>
              <a:cxnLst/>
              <a:rect r="r" b="b" t="t" l="l"/>
              <a:pathLst>
                <a:path h="880210" w="812800">
                  <a:moveTo>
                    <a:pt x="112258" y="0"/>
                  </a:moveTo>
                  <a:lnTo>
                    <a:pt x="700542" y="0"/>
                  </a:lnTo>
                  <a:cubicBezTo>
                    <a:pt x="762540" y="0"/>
                    <a:pt x="812800" y="50260"/>
                    <a:pt x="812800" y="112258"/>
                  </a:cubicBezTo>
                  <a:lnTo>
                    <a:pt x="812800" y="767952"/>
                  </a:lnTo>
                  <a:cubicBezTo>
                    <a:pt x="812800" y="797725"/>
                    <a:pt x="800973" y="826278"/>
                    <a:pt x="779920" y="847330"/>
                  </a:cubicBezTo>
                  <a:cubicBezTo>
                    <a:pt x="758868" y="868383"/>
                    <a:pt x="730315" y="880210"/>
                    <a:pt x="700542" y="880210"/>
                  </a:cubicBezTo>
                  <a:lnTo>
                    <a:pt x="112258" y="880210"/>
                  </a:lnTo>
                  <a:cubicBezTo>
                    <a:pt x="50260" y="880210"/>
                    <a:pt x="0" y="829950"/>
                    <a:pt x="0" y="767952"/>
                  </a:cubicBezTo>
                  <a:lnTo>
                    <a:pt x="0" y="112258"/>
                  </a:lnTo>
                  <a:cubicBezTo>
                    <a:pt x="0" y="50260"/>
                    <a:pt x="50260" y="0"/>
                    <a:pt x="112258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2605D">
                    <a:alpha val="12500"/>
                  </a:srgbClr>
                </a:gs>
                <a:gs pos="100000">
                  <a:srgbClr val="062E2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812800" cy="9183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true" rot="0">
            <a:off x="-1803019" y="-1780482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4"/>
                </a:moveTo>
                <a:lnTo>
                  <a:pt x="3606038" y="3560964"/>
                </a:lnTo>
                <a:lnTo>
                  <a:pt x="3606038" y="0"/>
                </a:lnTo>
                <a:lnTo>
                  <a:pt x="0" y="0"/>
                </a:lnTo>
                <a:lnTo>
                  <a:pt x="0" y="3560964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-9145948">
            <a:off x="5525004" y="9505815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3"/>
                </a:moveTo>
                <a:lnTo>
                  <a:pt x="3606039" y="3560963"/>
                </a:lnTo>
                <a:lnTo>
                  <a:pt x="3606039" y="0"/>
                </a:lnTo>
                <a:lnTo>
                  <a:pt x="0" y="0"/>
                </a:lnTo>
                <a:lnTo>
                  <a:pt x="0" y="3560963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706657">
            <a:off x="-1984892" y="7112603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0" y="0"/>
                </a:moveTo>
                <a:lnTo>
                  <a:pt x="3253224" y="0"/>
                </a:lnTo>
                <a:lnTo>
                  <a:pt x="3253224" y="5123187"/>
                </a:lnTo>
                <a:lnTo>
                  <a:pt x="0" y="5123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-8460605">
            <a:off x="16661388" y="6937829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3253224" y="0"/>
                </a:moveTo>
                <a:lnTo>
                  <a:pt x="0" y="0"/>
                </a:lnTo>
                <a:lnTo>
                  <a:pt x="0" y="5123186"/>
                </a:lnTo>
                <a:lnTo>
                  <a:pt x="3253224" y="5123186"/>
                </a:lnTo>
                <a:lnTo>
                  <a:pt x="325322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-8460605">
            <a:off x="8455967" y="-3099774"/>
            <a:ext cx="3253223" cy="5123187"/>
          </a:xfrm>
          <a:custGeom>
            <a:avLst/>
            <a:gdLst/>
            <a:ahLst/>
            <a:cxnLst/>
            <a:rect r="r" b="b" t="t" l="l"/>
            <a:pathLst>
              <a:path h="5123187" w="3253223">
                <a:moveTo>
                  <a:pt x="3253223" y="0"/>
                </a:moveTo>
                <a:lnTo>
                  <a:pt x="0" y="0"/>
                </a:lnTo>
                <a:lnTo>
                  <a:pt x="0" y="5123187"/>
                </a:lnTo>
                <a:lnTo>
                  <a:pt x="3253223" y="5123187"/>
                </a:lnTo>
                <a:lnTo>
                  <a:pt x="3253223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true" rot="-9145948">
            <a:off x="17140823" y="1914793"/>
            <a:ext cx="3606039" cy="3560963"/>
          </a:xfrm>
          <a:custGeom>
            <a:avLst/>
            <a:gdLst/>
            <a:ahLst/>
            <a:cxnLst/>
            <a:rect r="r" b="b" t="t" l="l"/>
            <a:pathLst>
              <a:path h="3560963" w="3606039">
                <a:moveTo>
                  <a:pt x="0" y="3560963"/>
                </a:moveTo>
                <a:lnTo>
                  <a:pt x="3606039" y="3560963"/>
                </a:lnTo>
                <a:lnTo>
                  <a:pt x="3606039" y="0"/>
                </a:lnTo>
                <a:lnTo>
                  <a:pt x="0" y="0"/>
                </a:lnTo>
                <a:lnTo>
                  <a:pt x="0" y="3560963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952095" y="3970471"/>
            <a:ext cx="2181306" cy="1513281"/>
          </a:xfrm>
          <a:custGeom>
            <a:avLst/>
            <a:gdLst/>
            <a:ahLst/>
            <a:cxnLst/>
            <a:rect r="r" b="b" t="t" l="l"/>
            <a:pathLst>
              <a:path h="1513281" w="2181306">
                <a:moveTo>
                  <a:pt x="0" y="0"/>
                </a:moveTo>
                <a:lnTo>
                  <a:pt x="2181306" y="0"/>
                </a:lnTo>
                <a:lnTo>
                  <a:pt x="2181306" y="1513281"/>
                </a:lnTo>
                <a:lnTo>
                  <a:pt x="0" y="1513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963986" y="2960557"/>
            <a:ext cx="2360029" cy="2676321"/>
          </a:xfrm>
          <a:custGeom>
            <a:avLst/>
            <a:gdLst/>
            <a:ahLst/>
            <a:cxnLst/>
            <a:rect r="r" b="b" t="t" l="l"/>
            <a:pathLst>
              <a:path h="2676321" w="2360029">
                <a:moveTo>
                  <a:pt x="0" y="0"/>
                </a:moveTo>
                <a:lnTo>
                  <a:pt x="2360028" y="0"/>
                </a:lnTo>
                <a:lnTo>
                  <a:pt x="2360028" y="2676321"/>
                </a:lnTo>
                <a:lnTo>
                  <a:pt x="0" y="2676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153568" y="3404810"/>
            <a:ext cx="2183368" cy="2232068"/>
          </a:xfrm>
          <a:custGeom>
            <a:avLst/>
            <a:gdLst/>
            <a:ahLst/>
            <a:cxnLst/>
            <a:rect r="r" b="b" t="t" l="l"/>
            <a:pathLst>
              <a:path h="2232068" w="2183368">
                <a:moveTo>
                  <a:pt x="0" y="0"/>
                </a:moveTo>
                <a:lnTo>
                  <a:pt x="2183368" y="0"/>
                </a:lnTo>
                <a:lnTo>
                  <a:pt x="2183368" y="2232068"/>
                </a:lnTo>
                <a:lnTo>
                  <a:pt x="0" y="22320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774806" y="5797212"/>
            <a:ext cx="2535883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OE1 - Aumentar a retenção e o engajamento na plataforma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691621" y="5797212"/>
            <a:ext cx="2947286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OE2 - Assegurar a integridade e segurança do acervo cultural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922176" y="5969648"/>
            <a:ext cx="2646152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OE3 - Enriquecer a experiência do usuário na aplicação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0092" y="5364173"/>
            <a:ext cx="5169791" cy="3238202"/>
            <a:chOff x="0" y="0"/>
            <a:chExt cx="1361591" cy="8528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61591" cy="852860"/>
            </a:xfrm>
            <a:custGeom>
              <a:avLst/>
              <a:gdLst/>
              <a:ahLst/>
              <a:cxnLst/>
              <a:rect r="r" b="b" t="t" l="l"/>
              <a:pathLst>
                <a:path h="852860" w="1361591">
                  <a:moveTo>
                    <a:pt x="0" y="0"/>
                  </a:moveTo>
                  <a:lnTo>
                    <a:pt x="1361591" y="0"/>
                  </a:lnTo>
                  <a:lnTo>
                    <a:pt x="1361591" y="852860"/>
                  </a:lnTo>
                  <a:lnTo>
                    <a:pt x="0" y="852860"/>
                  </a:ln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361591" cy="8909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570092" y="6268750"/>
            <a:ext cx="5169791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CP1 - Criação de Mecanismos interativos de aprendizagem e engajamento</a:t>
            </a:r>
          </a:p>
        </p:txBody>
      </p:sp>
      <p:grpSp>
        <p:nvGrpSpPr>
          <p:cNvPr name="Group 6" id="6"/>
          <p:cNvGrpSpPr/>
          <p:nvPr/>
        </p:nvGrpSpPr>
        <p:grpSpPr>
          <a:xfrm rot="-5400000">
            <a:off x="13846018" y="-1708098"/>
            <a:ext cx="772928" cy="5705661"/>
            <a:chOff x="0" y="0"/>
            <a:chExt cx="259182" cy="1913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5400000">
            <a:off x="11078673" y="1059247"/>
            <a:ext cx="772928" cy="170972"/>
            <a:chOff x="0" y="0"/>
            <a:chExt cx="227065" cy="5022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5400000">
            <a:off x="13846018" y="-725620"/>
            <a:ext cx="772928" cy="5705661"/>
            <a:chOff x="0" y="0"/>
            <a:chExt cx="259182" cy="19132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-5400000">
            <a:off x="11078673" y="2041725"/>
            <a:ext cx="772928" cy="170972"/>
            <a:chOff x="0" y="0"/>
            <a:chExt cx="227065" cy="5022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-5400000">
            <a:off x="13846018" y="256859"/>
            <a:ext cx="772928" cy="5705661"/>
            <a:chOff x="0" y="0"/>
            <a:chExt cx="259182" cy="191325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-5400000">
            <a:off x="11078673" y="3024203"/>
            <a:ext cx="772928" cy="170972"/>
            <a:chOff x="0" y="0"/>
            <a:chExt cx="227065" cy="5022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-5400000">
            <a:off x="13846018" y="1239337"/>
            <a:ext cx="772928" cy="5705661"/>
            <a:chOff x="0" y="0"/>
            <a:chExt cx="259182" cy="191325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-5400000">
            <a:off x="11078673" y="4006682"/>
            <a:ext cx="772928" cy="170972"/>
            <a:chOff x="0" y="0"/>
            <a:chExt cx="227065" cy="50227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-5400000">
            <a:off x="13846018" y="2221815"/>
            <a:ext cx="772928" cy="5705661"/>
            <a:chOff x="0" y="0"/>
            <a:chExt cx="259182" cy="191325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-5400000">
            <a:off x="11078673" y="4989160"/>
            <a:ext cx="772928" cy="170972"/>
            <a:chOff x="0" y="0"/>
            <a:chExt cx="227065" cy="50227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-5400000">
            <a:off x="13846018" y="3204294"/>
            <a:ext cx="772928" cy="5705661"/>
            <a:chOff x="0" y="0"/>
            <a:chExt cx="259182" cy="191325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-5400000">
            <a:off x="11078673" y="5971638"/>
            <a:ext cx="772928" cy="170972"/>
            <a:chOff x="0" y="0"/>
            <a:chExt cx="227065" cy="50227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-5400000">
            <a:off x="13846018" y="4171051"/>
            <a:ext cx="772928" cy="5705661"/>
            <a:chOff x="0" y="0"/>
            <a:chExt cx="259182" cy="191325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5" id="45"/>
          <p:cNvGrpSpPr/>
          <p:nvPr/>
        </p:nvGrpSpPr>
        <p:grpSpPr>
          <a:xfrm rot="-5400000">
            <a:off x="11078673" y="6938396"/>
            <a:ext cx="772928" cy="170972"/>
            <a:chOff x="0" y="0"/>
            <a:chExt cx="227065" cy="50227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-5400000">
            <a:off x="13846018" y="5153530"/>
            <a:ext cx="772928" cy="5705661"/>
            <a:chOff x="0" y="0"/>
            <a:chExt cx="259182" cy="191325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1" id="51"/>
          <p:cNvGrpSpPr/>
          <p:nvPr/>
        </p:nvGrpSpPr>
        <p:grpSpPr>
          <a:xfrm rot="-5400000">
            <a:off x="11078673" y="7920874"/>
            <a:ext cx="772928" cy="170972"/>
            <a:chOff x="0" y="0"/>
            <a:chExt cx="227065" cy="50227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4" id="54"/>
          <p:cNvGrpSpPr/>
          <p:nvPr/>
        </p:nvGrpSpPr>
        <p:grpSpPr>
          <a:xfrm rot="-5400000">
            <a:off x="13846018" y="6136008"/>
            <a:ext cx="772928" cy="5705661"/>
            <a:chOff x="0" y="0"/>
            <a:chExt cx="259182" cy="191325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56" id="56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7" id="57"/>
          <p:cNvGrpSpPr/>
          <p:nvPr/>
        </p:nvGrpSpPr>
        <p:grpSpPr>
          <a:xfrm rot="-5400000">
            <a:off x="11078673" y="8903353"/>
            <a:ext cx="772928" cy="170972"/>
            <a:chOff x="0" y="0"/>
            <a:chExt cx="227065" cy="50227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59" id="59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AutoShape 60" id="60"/>
          <p:cNvSpPr/>
          <p:nvPr/>
        </p:nvSpPr>
        <p:spPr>
          <a:xfrm flipV="true">
            <a:off x="5739883" y="1144733"/>
            <a:ext cx="5639768" cy="621939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61" id="61"/>
          <p:cNvSpPr/>
          <p:nvPr/>
        </p:nvSpPr>
        <p:spPr>
          <a:xfrm flipV="true">
            <a:off x="5739883" y="2127211"/>
            <a:ext cx="5639768" cy="5236913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62" id="62"/>
          <p:cNvSpPr/>
          <p:nvPr/>
        </p:nvSpPr>
        <p:spPr>
          <a:xfrm flipV="true">
            <a:off x="5739883" y="3109689"/>
            <a:ext cx="5639768" cy="4254435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63" id="63"/>
          <p:cNvSpPr/>
          <p:nvPr/>
        </p:nvSpPr>
        <p:spPr>
          <a:xfrm flipV="true">
            <a:off x="5739883" y="4092168"/>
            <a:ext cx="5639768" cy="3271957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64" id="64"/>
          <p:cNvSpPr/>
          <p:nvPr/>
        </p:nvSpPr>
        <p:spPr>
          <a:xfrm flipV="true">
            <a:off x="5739883" y="5074646"/>
            <a:ext cx="5639768" cy="228947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65" id="65"/>
          <p:cNvSpPr/>
          <p:nvPr/>
        </p:nvSpPr>
        <p:spPr>
          <a:xfrm>
            <a:off x="5739883" y="7364125"/>
            <a:ext cx="5639768" cy="1600455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66" id="66"/>
          <p:cNvSpPr/>
          <p:nvPr/>
        </p:nvSpPr>
        <p:spPr>
          <a:xfrm flipV="true">
            <a:off x="5739883" y="6057124"/>
            <a:ext cx="5639768" cy="130700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67" id="67"/>
          <p:cNvSpPr/>
          <p:nvPr/>
        </p:nvSpPr>
        <p:spPr>
          <a:xfrm flipV="true">
            <a:off x="5739883" y="7023882"/>
            <a:ext cx="5639768" cy="34024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68" id="68"/>
          <p:cNvSpPr/>
          <p:nvPr/>
        </p:nvSpPr>
        <p:spPr>
          <a:xfrm>
            <a:off x="5739883" y="7364125"/>
            <a:ext cx="5639768" cy="642236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69" id="69"/>
          <p:cNvGrpSpPr/>
          <p:nvPr/>
        </p:nvGrpSpPr>
        <p:grpSpPr>
          <a:xfrm rot="0">
            <a:off x="2386101" y="4595286"/>
            <a:ext cx="1537772" cy="1537772"/>
            <a:chOff x="0" y="0"/>
            <a:chExt cx="812800" cy="812800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3F4"/>
            </a:solidFill>
            <a:ln cap="sq">
              <a:noFill/>
              <a:prstDash val="solid"/>
              <a:miter/>
            </a:ln>
          </p:spPr>
        </p:sp>
        <p:sp>
          <p:nvSpPr>
            <p:cNvPr name="TextBox 71" id="7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72" id="72"/>
          <p:cNvGrpSpPr/>
          <p:nvPr/>
        </p:nvGrpSpPr>
        <p:grpSpPr>
          <a:xfrm rot="0">
            <a:off x="2448470" y="4657655"/>
            <a:ext cx="1413035" cy="1413035"/>
            <a:chOff x="0" y="0"/>
            <a:chExt cx="812800" cy="812800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74" id="7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75" id="75"/>
          <p:cNvSpPr/>
          <p:nvPr/>
        </p:nvSpPr>
        <p:spPr>
          <a:xfrm flipH="false" flipV="false" rot="0">
            <a:off x="2596249" y="4815877"/>
            <a:ext cx="1242597" cy="1096592"/>
          </a:xfrm>
          <a:custGeom>
            <a:avLst/>
            <a:gdLst/>
            <a:ahLst/>
            <a:cxnLst/>
            <a:rect r="r" b="b" t="t" l="l"/>
            <a:pathLst>
              <a:path h="1096592" w="1242597">
                <a:moveTo>
                  <a:pt x="0" y="0"/>
                </a:moveTo>
                <a:lnTo>
                  <a:pt x="1242597" y="0"/>
                </a:lnTo>
                <a:lnTo>
                  <a:pt x="1242597" y="1096592"/>
                </a:lnTo>
                <a:lnTo>
                  <a:pt x="0" y="1096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6" id="76"/>
          <p:cNvSpPr txBox="true"/>
          <p:nvPr/>
        </p:nvSpPr>
        <p:spPr>
          <a:xfrm rot="0">
            <a:off x="11771123" y="895097"/>
            <a:ext cx="4966214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RF01 - Criar atividade educacional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1684129" y="1876770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RF02 - Listar atividades educacional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1771123" y="2716373"/>
            <a:ext cx="4966214" cy="798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RF03 - Responder atividade educacional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1575387" y="3698851"/>
            <a:ext cx="5314189" cy="798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RF04 - Visualizar resultado da atividade educacional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1771123" y="4825010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RF05 - Editar atividade educacional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1771123" y="5807489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RF06 - Excluir atividade educacional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1771123" y="6774247"/>
            <a:ext cx="4966214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RF07 - Criar insígnia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1771123" y="7756725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RF08 - Editar insígnia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1771123" y="8739203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RF09 - Excluir insígnias</a:t>
            </a:r>
          </a:p>
        </p:txBody>
      </p:sp>
      <p:grpSp>
        <p:nvGrpSpPr>
          <p:cNvPr name="Group 85" id="85"/>
          <p:cNvGrpSpPr/>
          <p:nvPr/>
        </p:nvGrpSpPr>
        <p:grpSpPr>
          <a:xfrm rot="0">
            <a:off x="0" y="23584"/>
            <a:ext cx="9665962" cy="1507613"/>
            <a:chOff x="0" y="0"/>
            <a:chExt cx="2545768" cy="397067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2545768" cy="397067"/>
            </a:xfrm>
            <a:custGeom>
              <a:avLst/>
              <a:gdLst/>
              <a:ahLst/>
              <a:cxnLst/>
              <a:rect r="r" b="b" t="t" l="l"/>
              <a:pathLst>
                <a:path h="397067" w="2545768">
                  <a:moveTo>
                    <a:pt x="0" y="0"/>
                  </a:moveTo>
                  <a:lnTo>
                    <a:pt x="2545768" y="0"/>
                  </a:lnTo>
                  <a:lnTo>
                    <a:pt x="2545768" y="397067"/>
                  </a:lnTo>
                  <a:lnTo>
                    <a:pt x="0" y="397067"/>
                  </a:lnTo>
                  <a:close/>
                </a:path>
              </a:pathLst>
            </a:custGeom>
            <a:solidFill>
              <a:srgbClr val="12605D"/>
            </a:solidFill>
          </p:spPr>
        </p:sp>
        <p:sp>
          <p:nvSpPr>
            <p:cNvPr name="TextBox 87" id="87"/>
            <p:cNvSpPr txBox="true"/>
            <p:nvPr/>
          </p:nvSpPr>
          <p:spPr>
            <a:xfrm>
              <a:off x="0" y="-38100"/>
              <a:ext cx="2545768" cy="4351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sp>
        <p:nvSpPr>
          <p:cNvPr name="TextBox 88" id="88"/>
          <p:cNvSpPr txBox="true"/>
          <p:nvPr/>
        </p:nvSpPr>
        <p:spPr>
          <a:xfrm rot="0">
            <a:off x="260981" y="247406"/>
            <a:ext cx="9144000" cy="1046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025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OE1 - Aumentar a retenção e o engajamento na plataforma...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3857560" y="-1142638"/>
            <a:ext cx="772928" cy="5705661"/>
            <a:chOff x="0" y="0"/>
            <a:chExt cx="259182" cy="1913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11090215" y="1624707"/>
            <a:ext cx="772928" cy="170972"/>
            <a:chOff x="0" y="0"/>
            <a:chExt cx="227065" cy="502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13857560" y="-160160"/>
            <a:ext cx="772928" cy="5705661"/>
            <a:chOff x="0" y="0"/>
            <a:chExt cx="259182" cy="19132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11090215" y="2607185"/>
            <a:ext cx="772928" cy="170972"/>
            <a:chOff x="0" y="0"/>
            <a:chExt cx="227065" cy="5022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5400000">
            <a:off x="13857560" y="822318"/>
            <a:ext cx="772928" cy="5705661"/>
            <a:chOff x="0" y="0"/>
            <a:chExt cx="259182" cy="19132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5400000">
            <a:off x="11090215" y="3589663"/>
            <a:ext cx="772928" cy="170972"/>
            <a:chOff x="0" y="0"/>
            <a:chExt cx="227065" cy="5022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5400000">
            <a:off x="13857560" y="1804797"/>
            <a:ext cx="772928" cy="5705661"/>
            <a:chOff x="0" y="0"/>
            <a:chExt cx="259182" cy="191325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5400000">
            <a:off x="11090215" y="4572141"/>
            <a:ext cx="772928" cy="170972"/>
            <a:chOff x="0" y="0"/>
            <a:chExt cx="227065" cy="5022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-5400000">
            <a:off x="13857560" y="2787275"/>
            <a:ext cx="772928" cy="5705661"/>
            <a:chOff x="0" y="0"/>
            <a:chExt cx="259182" cy="191325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-5400000">
            <a:off x="11090215" y="5554620"/>
            <a:ext cx="772928" cy="170972"/>
            <a:chOff x="0" y="0"/>
            <a:chExt cx="227065" cy="50227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-5400000">
            <a:off x="13857560" y="3769753"/>
            <a:ext cx="772928" cy="5705661"/>
            <a:chOff x="0" y="0"/>
            <a:chExt cx="259182" cy="191325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-5400000">
            <a:off x="11090215" y="6537098"/>
            <a:ext cx="772928" cy="170972"/>
            <a:chOff x="0" y="0"/>
            <a:chExt cx="227065" cy="50227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-5400000">
            <a:off x="13857560" y="4736511"/>
            <a:ext cx="772928" cy="5705661"/>
            <a:chOff x="0" y="0"/>
            <a:chExt cx="259182" cy="191325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-5400000">
            <a:off x="11090215" y="7503856"/>
            <a:ext cx="772928" cy="170972"/>
            <a:chOff x="0" y="0"/>
            <a:chExt cx="227065" cy="50227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-5400000">
            <a:off x="13857560" y="5718989"/>
            <a:ext cx="772928" cy="5705661"/>
            <a:chOff x="0" y="0"/>
            <a:chExt cx="259182" cy="191325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-5400000">
            <a:off x="11090215" y="8486334"/>
            <a:ext cx="772928" cy="170972"/>
            <a:chOff x="0" y="0"/>
            <a:chExt cx="227065" cy="50227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-5400000">
            <a:off x="13857560" y="6701468"/>
            <a:ext cx="772928" cy="5705661"/>
            <a:chOff x="0" y="0"/>
            <a:chExt cx="259182" cy="191325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-5400000">
            <a:off x="11090215" y="9468812"/>
            <a:ext cx="772928" cy="170972"/>
            <a:chOff x="0" y="0"/>
            <a:chExt cx="227065" cy="50227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AutoShape 56" id="56"/>
          <p:cNvSpPr/>
          <p:nvPr/>
        </p:nvSpPr>
        <p:spPr>
          <a:xfrm flipV="true">
            <a:off x="5739883" y="1710193"/>
            <a:ext cx="5651311" cy="4841137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57" id="57"/>
          <p:cNvSpPr/>
          <p:nvPr/>
        </p:nvSpPr>
        <p:spPr>
          <a:xfrm flipV="true">
            <a:off x="5739883" y="2692671"/>
            <a:ext cx="5651311" cy="385865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58" id="58"/>
          <p:cNvSpPr/>
          <p:nvPr/>
        </p:nvSpPr>
        <p:spPr>
          <a:xfrm flipV="true">
            <a:off x="5739883" y="3675149"/>
            <a:ext cx="5651311" cy="287618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59" id="59"/>
          <p:cNvSpPr/>
          <p:nvPr/>
        </p:nvSpPr>
        <p:spPr>
          <a:xfrm flipV="true">
            <a:off x="5739883" y="4657627"/>
            <a:ext cx="5651311" cy="189370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60" id="60"/>
          <p:cNvSpPr/>
          <p:nvPr/>
        </p:nvSpPr>
        <p:spPr>
          <a:xfrm flipV="true">
            <a:off x="5739883" y="5640106"/>
            <a:ext cx="5651311" cy="911224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61" id="61"/>
          <p:cNvSpPr/>
          <p:nvPr/>
        </p:nvSpPr>
        <p:spPr>
          <a:xfrm>
            <a:off x="5771388" y="6570992"/>
            <a:ext cx="5619805" cy="2938606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62" id="62"/>
          <p:cNvSpPr/>
          <p:nvPr/>
        </p:nvSpPr>
        <p:spPr>
          <a:xfrm>
            <a:off x="5739883" y="6497839"/>
            <a:ext cx="5651311" cy="124745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63" id="63"/>
          <p:cNvSpPr/>
          <p:nvPr/>
        </p:nvSpPr>
        <p:spPr>
          <a:xfrm>
            <a:off x="5739883" y="6551330"/>
            <a:ext cx="5651311" cy="103801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64" id="64"/>
          <p:cNvSpPr/>
          <p:nvPr/>
        </p:nvSpPr>
        <p:spPr>
          <a:xfrm>
            <a:off x="5739883" y="6551330"/>
            <a:ext cx="5651311" cy="202049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65" id="65"/>
          <p:cNvGrpSpPr/>
          <p:nvPr/>
        </p:nvGrpSpPr>
        <p:grpSpPr>
          <a:xfrm rot="-5400000">
            <a:off x="13857560" y="-2125116"/>
            <a:ext cx="772928" cy="5705661"/>
            <a:chOff x="0" y="0"/>
            <a:chExt cx="259182" cy="1913250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67" id="67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68" id="68"/>
          <p:cNvGrpSpPr/>
          <p:nvPr/>
        </p:nvGrpSpPr>
        <p:grpSpPr>
          <a:xfrm rot="-5400000">
            <a:off x="11090215" y="642228"/>
            <a:ext cx="772928" cy="170972"/>
            <a:chOff x="0" y="0"/>
            <a:chExt cx="227065" cy="50227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27BD80"/>
            </a:solidFill>
          </p:spPr>
        </p:sp>
        <p:sp>
          <p:nvSpPr>
            <p:cNvPr name="TextBox 70" id="70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AutoShape 71" id="71"/>
          <p:cNvSpPr/>
          <p:nvPr/>
        </p:nvSpPr>
        <p:spPr>
          <a:xfrm flipV="true">
            <a:off x="5739883" y="727714"/>
            <a:ext cx="5651311" cy="5823615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72" id="72"/>
          <p:cNvGrpSpPr/>
          <p:nvPr/>
        </p:nvGrpSpPr>
        <p:grpSpPr>
          <a:xfrm rot="0">
            <a:off x="570092" y="5364173"/>
            <a:ext cx="5169791" cy="2374314"/>
            <a:chOff x="0" y="0"/>
            <a:chExt cx="1361591" cy="625334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1361591" cy="625334"/>
            </a:xfrm>
            <a:custGeom>
              <a:avLst/>
              <a:gdLst/>
              <a:ahLst/>
              <a:cxnLst/>
              <a:rect r="r" b="b" t="t" l="l"/>
              <a:pathLst>
                <a:path h="625334" w="1361591">
                  <a:moveTo>
                    <a:pt x="0" y="0"/>
                  </a:moveTo>
                  <a:lnTo>
                    <a:pt x="1361591" y="0"/>
                  </a:lnTo>
                  <a:lnTo>
                    <a:pt x="1361591" y="625334"/>
                  </a:lnTo>
                  <a:lnTo>
                    <a:pt x="0" y="625334"/>
                  </a:ln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74" id="74"/>
            <p:cNvSpPr txBox="true"/>
            <p:nvPr/>
          </p:nvSpPr>
          <p:spPr>
            <a:xfrm>
              <a:off x="0" y="-38100"/>
              <a:ext cx="1361591" cy="6634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75" id="75"/>
          <p:cNvGrpSpPr/>
          <p:nvPr/>
        </p:nvGrpSpPr>
        <p:grpSpPr>
          <a:xfrm rot="0">
            <a:off x="2386101" y="4595286"/>
            <a:ext cx="1537772" cy="1537772"/>
            <a:chOff x="0" y="0"/>
            <a:chExt cx="812800" cy="812800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3F4"/>
            </a:solidFill>
            <a:ln cap="sq">
              <a:noFill/>
              <a:prstDash val="solid"/>
              <a:miter/>
            </a:ln>
          </p:spPr>
        </p:sp>
        <p:sp>
          <p:nvSpPr>
            <p:cNvPr name="TextBox 77" id="7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78" id="78"/>
          <p:cNvGrpSpPr/>
          <p:nvPr/>
        </p:nvGrpSpPr>
        <p:grpSpPr>
          <a:xfrm rot="0">
            <a:off x="2448470" y="4657655"/>
            <a:ext cx="1413035" cy="1413035"/>
            <a:chOff x="0" y="0"/>
            <a:chExt cx="812800" cy="812800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38100" cap="sq">
              <a:solidFill>
                <a:srgbClr val="12605D"/>
              </a:solidFill>
              <a:prstDash val="solid"/>
              <a:miter/>
            </a:ln>
          </p:spPr>
        </p:sp>
        <p:sp>
          <p:nvSpPr>
            <p:cNvPr name="TextBox 80" id="8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81" id="81"/>
          <p:cNvSpPr/>
          <p:nvPr/>
        </p:nvSpPr>
        <p:spPr>
          <a:xfrm flipH="false" flipV="false" rot="0">
            <a:off x="2672597" y="4881782"/>
            <a:ext cx="964780" cy="964780"/>
          </a:xfrm>
          <a:custGeom>
            <a:avLst/>
            <a:gdLst/>
            <a:ahLst/>
            <a:cxnLst/>
            <a:rect r="r" b="b" t="t" l="l"/>
            <a:pathLst>
              <a:path h="964780" w="964780">
                <a:moveTo>
                  <a:pt x="0" y="0"/>
                </a:moveTo>
                <a:lnTo>
                  <a:pt x="964780" y="0"/>
                </a:lnTo>
                <a:lnTo>
                  <a:pt x="964780" y="964781"/>
                </a:lnTo>
                <a:lnTo>
                  <a:pt x="0" y="964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2" id="82"/>
          <p:cNvSpPr txBox="true"/>
          <p:nvPr/>
        </p:nvSpPr>
        <p:spPr>
          <a:xfrm rot="0">
            <a:off x="11782666" y="1460557"/>
            <a:ext cx="4966214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RF11 - Editar publicação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1695672" y="2442230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RF12 - Listar publicações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1782666" y="3422035"/>
            <a:ext cx="4966214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RF13 - Excluir publicação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1608678" y="4407186"/>
            <a:ext cx="5314189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RF14 - Interagir com a publicação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1782666" y="5390470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RF15 - Criar eventos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1782666" y="6372948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RF16 - Editar eventos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1782666" y="7339706"/>
            <a:ext cx="4966214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RF17 - Listar eventos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1782666" y="8322185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RF18 - Excluir eventos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1782666" y="9304663"/>
            <a:ext cx="5140202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RF19 - Compartilhar eventos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1782666" y="478079"/>
            <a:ext cx="4966214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RF10 - Criar publicação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918066" y="6339581"/>
            <a:ext cx="447384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71918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CP2 - Criação de Feed Social Comunitário</a:t>
            </a:r>
          </a:p>
        </p:txBody>
      </p:sp>
      <p:grpSp>
        <p:nvGrpSpPr>
          <p:cNvPr name="Group 93" id="93"/>
          <p:cNvGrpSpPr/>
          <p:nvPr/>
        </p:nvGrpSpPr>
        <p:grpSpPr>
          <a:xfrm rot="0">
            <a:off x="0" y="23584"/>
            <a:ext cx="9665962" cy="1507613"/>
            <a:chOff x="0" y="0"/>
            <a:chExt cx="2545768" cy="397067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0" y="0"/>
              <a:ext cx="2545768" cy="397067"/>
            </a:xfrm>
            <a:custGeom>
              <a:avLst/>
              <a:gdLst/>
              <a:ahLst/>
              <a:cxnLst/>
              <a:rect r="r" b="b" t="t" l="l"/>
              <a:pathLst>
                <a:path h="397067" w="2545768">
                  <a:moveTo>
                    <a:pt x="0" y="0"/>
                  </a:moveTo>
                  <a:lnTo>
                    <a:pt x="2545768" y="0"/>
                  </a:lnTo>
                  <a:lnTo>
                    <a:pt x="2545768" y="397067"/>
                  </a:lnTo>
                  <a:lnTo>
                    <a:pt x="0" y="397067"/>
                  </a:lnTo>
                  <a:close/>
                </a:path>
              </a:pathLst>
            </a:custGeom>
            <a:solidFill>
              <a:srgbClr val="12605D"/>
            </a:solidFill>
          </p:spPr>
        </p:sp>
        <p:sp>
          <p:nvSpPr>
            <p:cNvPr name="TextBox 95" id="95"/>
            <p:cNvSpPr txBox="true"/>
            <p:nvPr/>
          </p:nvSpPr>
          <p:spPr>
            <a:xfrm>
              <a:off x="0" y="-38100"/>
              <a:ext cx="2545768" cy="4351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5"/>
                </a:lnSpc>
              </a:pPr>
            </a:p>
          </p:txBody>
        </p:sp>
      </p:grpSp>
      <p:sp>
        <p:nvSpPr>
          <p:cNvPr name="TextBox 96" id="96"/>
          <p:cNvSpPr txBox="true"/>
          <p:nvPr/>
        </p:nvSpPr>
        <p:spPr>
          <a:xfrm rot="0">
            <a:off x="260981" y="247406"/>
            <a:ext cx="9144000" cy="1046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35"/>
              </a:lnSpc>
              <a:spcBef>
                <a:spcPct val="0"/>
              </a:spcBef>
            </a:pPr>
            <a:r>
              <a:rPr lang="en-US" b="true" sz="3025">
                <a:solidFill>
                  <a:srgbClr val="F6F3F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OE1 - Aumentar a retenção e o engajamento na plataforma...</a:t>
            </a:r>
          </a:p>
        </p:txBody>
      </p:sp>
      <p:grpSp>
        <p:nvGrpSpPr>
          <p:cNvPr name="Group 97" id="97"/>
          <p:cNvGrpSpPr/>
          <p:nvPr/>
        </p:nvGrpSpPr>
        <p:grpSpPr>
          <a:xfrm rot="-5400000">
            <a:off x="3036458" y="374643"/>
            <a:ext cx="772928" cy="5705661"/>
            <a:chOff x="0" y="0"/>
            <a:chExt cx="259182" cy="1913250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99" id="99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00" id="100"/>
          <p:cNvGrpSpPr/>
          <p:nvPr/>
        </p:nvGrpSpPr>
        <p:grpSpPr>
          <a:xfrm rot="-5400000">
            <a:off x="269113" y="3141988"/>
            <a:ext cx="772928" cy="170972"/>
            <a:chOff x="0" y="0"/>
            <a:chExt cx="227065" cy="50227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F14747"/>
            </a:solidFill>
          </p:spPr>
        </p:sp>
        <p:sp>
          <p:nvSpPr>
            <p:cNvPr name="TextBox 102" id="102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103" id="103"/>
          <p:cNvSpPr txBox="true"/>
          <p:nvPr/>
        </p:nvSpPr>
        <p:spPr>
          <a:xfrm rot="0">
            <a:off x="961564" y="2977839"/>
            <a:ext cx="4966214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RNF03 - Navegação</a:t>
            </a: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da rede social</a:t>
            </a:r>
          </a:p>
        </p:txBody>
      </p:sp>
      <p:grpSp>
        <p:nvGrpSpPr>
          <p:cNvPr name="Group 104" id="104"/>
          <p:cNvGrpSpPr/>
          <p:nvPr/>
        </p:nvGrpSpPr>
        <p:grpSpPr>
          <a:xfrm rot="-5400000">
            <a:off x="3036458" y="6409142"/>
            <a:ext cx="772928" cy="5705661"/>
            <a:chOff x="0" y="0"/>
            <a:chExt cx="259182" cy="1913250"/>
          </a:xfrm>
        </p:grpSpPr>
        <p:sp>
          <p:nvSpPr>
            <p:cNvPr name="Freeform 105" id="105"/>
            <p:cNvSpPr/>
            <p:nvPr/>
          </p:nvSpPr>
          <p:spPr>
            <a:xfrm flipH="false" flipV="false" rot="0">
              <a:off x="0" y="0"/>
              <a:ext cx="259182" cy="1913249"/>
            </a:xfrm>
            <a:custGeom>
              <a:avLst/>
              <a:gdLst/>
              <a:ahLst/>
              <a:cxnLst/>
              <a:rect r="r" b="b" t="t" l="l"/>
              <a:pathLst>
                <a:path h="1913249" w="259182">
                  <a:moveTo>
                    <a:pt x="0" y="0"/>
                  </a:moveTo>
                  <a:lnTo>
                    <a:pt x="259182" y="0"/>
                  </a:lnTo>
                  <a:lnTo>
                    <a:pt x="259182" y="1913249"/>
                  </a:lnTo>
                  <a:lnTo>
                    <a:pt x="0" y="1913249"/>
                  </a:lnTo>
                  <a:close/>
                </a:path>
              </a:pathLst>
            </a:custGeom>
            <a:solidFill>
              <a:srgbClr val="F6E9D9"/>
            </a:solidFill>
          </p:spPr>
        </p:sp>
        <p:sp>
          <p:nvSpPr>
            <p:cNvPr name="TextBox 106" id="106"/>
            <p:cNvSpPr txBox="true"/>
            <p:nvPr/>
          </p:nvSpPr>
          <p:spPr>
            <a:xfrm>
              <a:off x="0" y="-38100"/>
              <a:ext cx="259182" cy="195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07" id="107"/>
          <p:cNvGrpSpPr/>
          <p:nvPr/>
        </p:nvGrpSpPr>
        <p:grpSpPr>
          <a:xfrm rot="-5400000">
            <a:off x="269113" y="9176486"/>
            <a:ext cx="772928" cy="170972"/>
            <a:chOff x="0" y="0"/>
            <a:chExt cx="227065" cy="50227"/>
          </a:xfrm>
        </p:grpSpPr>
        <p:sp>
          <p:nvSpPr>
            <p:cNvPr name="Freeform 108" id="108"/>
            <p:cNvSpPr/>
            <p:nvPr/>
          </p:nvSpPr>
          <p:spPr>
            <a:xfrm flipH="false" flipV="false" rot="0">
              <a:off x="0" y="0"/>
              <a:ext cx="227065" cy="50227"/>
            </a:xfrm>
            <a:custGeom>
              <a:avLst/>
              <a:gdLst/>
              <a:ahLst/>
              <a:cxnLst/>
              <a:rect r="r" b="b" t="t" l="l"/>
              <a:pathLst>
                <a:path h="50227" w="227065">
                  <a:moveTo>
                    <a:pt x="0" y="0"/>
                  </a:moveTo>
                  <a:lnTo>
                    <a:pt x="227065" y="0"/>
                  </a:lnTo>
                  <a:lnTo>
                    <a:pt x="227065" y="50227"/>
                  </a:lnTo>
                  <a:lnTo>
                    <a:pt x="0" y="50227"/>
                  </a:lnTo>
                  <a:close/>
                </a:path>
              </a:pathLst>
            </a:custGeom>
            <a:solidFill>
              <a:srgbClr val="F14747"/>
            </a:solidFill>
          </p:spPr>
        </p:sp>
        <p:sp>
          <p:nvSpPr>
            <p:cNvPr name="TextBox 109" id="109"/>
            <p:cNvSpPr txBox="true"/>
            <p:nvPr/>
          </p:nvSpPr>
          <p:spPr>
            <a:xfrm>
              <a:off x="0" y="-38100"/>
              <a:ext cx="227065" cy="88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110" id="110"/>
          <p:cNvSpPr txBox="true"/>
          <p:nvPr/>
        </p:nvSpPr>
        <p:spPr>
          <a:xfrm rot="0">
            <a:off x="961564" y="9012337"/>
            <a:ext cx="4966214" cy="39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RNF09 - Escalabilidade de mídia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DAHJ9RQEwkA</dc:identifier>
  <dcterms:modified xsi:type="dcterms:W3CDTF">2011-08-01T06:04:30Z</dcterms:modified>
  <cp:revision>1</cp:revision>
  <dc:title>Unidade2 - Nativo</dc:title>
</cp:coreProperties>
</file>