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Quicksand Bold" charset="1" panose="00000000000000000000"/>
      <p:regular r:id="rId26"/>
    </p:embeddedFont>
    <p:embeddedFont>
      <p:font typeface="Quicksand" charset="1" panose="00000000000000000000"/>
      <p:regular r:id="rId29"/>
    </p:embeddedFont>
    <p:embeddedFont>
      <p:font typeface="Work Sans Bold" charset="1" panose="00000000000000000000"/>
      <p:regular r:id="rId36"/>
    </p:embeddedFont>
    <p:embeddedFont>
      <p:font typeface="Work Sans" charset="1" panose="0000000000000000000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notesMasters/notesMaster1.xml" Type="http://schemas.openxmlformats.org/officeDocument/2006/relationships/notesMaster"/><Relationship Id="rId24" Target="theme/theme2.xml" Type="http://schemas.openxmlformats.org/officeDocument/2006/relationships/theme"/><Relationship Id="rId25" Target="notesSlides/notesSlide1.xml" Type="http://schemas.openxmlformats.org/officeDocument/2006/relationships/notesSlide"/><Relationship Id="rId26" Target="fonts/font26.fntdata" Type="http://schemas.openxmlformats.org/officeDocument/2006/relationships/font"/><Relationship Id="rId27" Target="notesSlides/notesSlide2.xml" Type="http://schemas.openxmlformats.org/officeDocument/2006/relationships/notesSlide"/><Relationship Id="rId28" Target="notesSlides/notesSlide3.xml" Type="http://schemas.openxmlformats.org/officeDocument/2006/relationships/notes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notesSlides/notesSlide4.xml" Type="http://schemas.openxmlformats.org/officeDocument/2006/relationships/notesSlide"/><Relationship Id="rId31" Target="notesSlides/notesSlide5.xml" Type="http://schemas.openxmlformats.org/officeDocument/2006/relationships/notesSlide"/><Relationship Id="rId32" Target="notesSlides/notesSlide6.xml" Type="http://schemas.openxmlformats.org/officeDocument/2006/relationships/notesSlide"/><Relationship Id="rId33" Target="notesSlides/notesSlide7.xml" Type="http://schemas.openxmlformats.org/officeDocument/2006/relationships/notesSlide"/><Relationship Id="rId34" Target="notesSlides/notesSlide8.xml" Type="http://schemas.openxmlformats.org/officeDocument/2006/relationships/notesSlide"/><Relationship Id="rId35" Target="notesSlides/notesSlide9.xml" Type="http://schemas.openxmlformats.org/officeDocument/2006/relationships/notesSlide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notesSlides/notesSlide10.xml" Type="http://schemas.openxmlformats.org/officeDocument/2006/relationships/notesSlide"/><Relationship Id="rId39" Target="notesSlides/notesSlide11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12.xml" Type="http://schemas.openxmlformats.org/officeDocument/2006/relationships/notesSlide"/><Relationship Id="rId41" Target="notesSlides/notesSlide13.xml" Type="http://schemas.openxmlformats.org/officeDocument/2006/relationships/notesSlide"/><Relationship Id="rId42" Target="notesSlides/notesSlide14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renan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john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artur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artur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dede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dede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renan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renan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renan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pedro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pedro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giovanna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giovanna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john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50.png" Type="http://schemas.openxmlformats.org/officeDocument/2006/relationships/image"/><Relationship Id="rId4" Target="../media/image51.sv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sv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57.png" Type="http://schemas.openxmlformats.org/officeDocument/2006/relationships/image"/><Relationship Id="rId4" Target="../media/image58.pn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59.png" Type="http://schemas.openxmlformats.org/officeDocument/2006/relationships/image"/><Relationship Id="rId8" Target="../media/image60.svg" Type="http://schemas.openxmlformats.org/officeDocument/2006/relationships/image"/><Relationship Id="rId9" Target="../media/image6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63.jpeg" Type="http://schemas.openxmlformats.org/officeDocument/2006/relationships/image"/><Relationship Id="rId4" Target="../media/image6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svg" Type="http://schemas.openxmlformats.org/officeDocument/2006/relationships/image"/><Relationship Id="rId11" Target="../media/image71.png" Type="http://schemas.openxmlformats.org/officeDocument/2006/relationships/image"/><Relationship Id="rId12" Target="../media/image72.sv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67.png" Type="http://schemas.openxmlformats.org/officeDocument/2006/relationships/image"/><Relationship Id="rId8" Target="../media/image68.svg" Type="http://schemas.openxmlformats.org/officeDocument/2006/relationships/image"/><Relationship Id="rId9" Target="../media/image6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73.png" Type="http://schemas.openxmlformats.org/officeDocument/2006/relationships/image"/><Relationship Id="rId8" Target="../media/image7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png" Type="http://schemas.openxmlformats.org/officeDocument/2006/relationships/image"/><Relationship Id="rId3" Target="../media/image76.svg" Type="http://schemas.openxmlformats.org/officeDocument/2006/relationships/image"/><Relationship Id="rId4" Target="../media/image77.png" Type="http://schemas.openxmlformats.org/officeDocument/2006/relationships/image"/><Relationship Id="rId5" Target="../media/image78.svg" Type="http://schemas.openxmlformats.org/officeDocument/2006/relationships/image"/><Relationship Id="rId6" Target="../media/image79.png" Type="http://schemas.openxmlformats.org/officeDocument/2006/relationships/image"/><Relationship Id="rId7" Target="../media/image8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81.png" Type="http://schemas.openxmlformats.org/officeDocument/2006/relationships/image"/><Relationship Id="rId4" Target="../media/image8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2.png" Type="http://schemas.openxmlformats.org/officeDocument/2006/relationships/image"/><Relationship Id="rId8" Target="../media/image1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3.pn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3.pn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11" Target="../media/image42.png" Type="http://schemas.openxmlformats.org/officeDocument/2006/relationships/image"/><Relationship Id="rId12" Target="../media/image43.svg" Type="http://schemas.openxmlformats.org/officeDocument/2006/relationships/image"/><Relationship Id="rId13" Target="../media/image44.png" Type="http://schemas.openxmlformats.org/officeDocument/2006/relationships/image"/><Relationship Id="rId14" Target="../media/image45.svg" Type="http://schemas.openxmlformats.org/officeDocument/2006/relationships/image"/><Relationship Id="rId15" Target="../media/image46.png" Type="http://schemas.openxmlformats.org/officeDocument/2006/relationships/image"/><Relationship Id="rId16" Target="../media/image47.svg" Type="http://schemas.openxmlformats.org/officeDocument/2006/relationships/image"/><Relationship Id="rId17" Target="../media/image48.png" Type="http://schemas.openxmlformats.org/officeDocument/2006/relationships/image"/><Relationship Id="rId18" Target="../media/image49.sv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84734">
                <a:alpha val="100000"/>
              </a:srgbClr>
            </a:gs>
            <a:gs pos="100000">
              <a:srgbClr val="12605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7777" y="1657583"/>
            <a:ext cx="16232446" cy="6971834"/>
            <a:chOff x="0" y="0"/>
            <a:chExt cx="4275212" cy="1836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5212" cy="1836203"/>
            </a:xfrm>
            <a:custGeom>
              <a:avLst/>
              <a:gdLst/>
              <a:ahLst/>
              <a:cxnLst/>
              <a:rect r="r" b="b" t="t" l="l"/>
              <a:pathLst>
                <a:path h="1836203" w="4275212">
                  <a:moveTo>
                    <a:pt x="24324" y="0"/>
                  </a:moveTo>
                  <a:lnTo>
                    <a:pt x="4250888" y="0"/>
                  </a:lnTo>
                  <a:cubicBezTo>
                    <a:pt x="4264322" y="0"/>
                    <a:pt x="4275212" y="10890"/>
                    <a:pt x="4275212" y="24324"/>
                  </a:cubicBezTo>
                  <a:lnTo>
                    <a:pt x="4275212" y="1811879"/>
                  </a:lnTo>
                  <a:cubicBezTo>
                    <a:pt x="4275212" y="1818330"/>
                    <a:pt x="4272650" y="1824517"/>
                    <a:pt x="4268088" y="1829079"/>
                  </a:cubicBezTo>
                  <a:cubicBezTo>
                    <a:pt x="4263526" y="1833641"/>
                    <a:pt x="4257339" y="1836203"/>
                    <a:pt x="4250888" y="1836203"/>
                  </a:cubicBezTo>
                  <a:lnTo>
                    <a:pt x="24324" y="1836203"/>
                  </a:lnTo>
                  <a:cubicBezTo>
                    <a:pt x="10890" y="1836203"/>
                    <a:pt x="0" y="1825313"/>
                    <a:pt x="0" y="1811879"/>
                  </a:cubicBezTo>
                  <a:lnTo>
                    <a:pt x="0" y="24324"/>
                  </a:lnTo>
                  <a:cubicBezTo>
                    <a:pt x="0" y="10890"/>
                    <a:pt x="10890" y="0"/>
                    <a:pt x="24324" y="0"/>
                  </a:cubicBezTo>
                  <a:close/>
                </a:path>
              </a:pathLst>
            </a:custGeom>
            <a:ln w="95250" cap="rnd">
              <a:gradFill>
                <a:gsLst>
                  <a:gs pos="0">
                    <a:srgbClr val="084734">
                      <a:alpha val="100000"/>
                    </a:srgbClr>
                  </a:gs>
                  <a:gs pos="100000">
                    <a:srgbClr val="12605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5212" cy="18743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true" rot="0">
            <a:off x="-1490815" y="-1337267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3"/>
                </a:moveTo>
                <a:lnTo>
                  <a:pt x="3606038" y="3560963"/>
                </a:lnTo>
                <a:lnTo>
                  <a:pt x="3606038" y="0"/>
                </a:lnTo>
                <a:lnTo>
                  <a:pt x="0" y="0"/>
                </a:lnTo>
                <a:lnTo>
                  <a:pt x="0" y="3560963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9145948">
            <a:off x="5534246" y="9072849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3"/>
                </a:moveTo>
                <a:lnTo>
                  <a:pt x="3606039" y="3560963"/>
                </a:lnTo>
                <a:lnTo>
                  <a:pt x="3606039" y="0"/>
                </a:lnTo>
                <a:lnTo>
                  <a:pt x="0" y="0"/>
                </a:lnTo>
                <a:lnTo>
                  <a:pt x="0" y="3560963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06657">
            <a:off x="-1626612" y="6137167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0" y="0"/>
                </a:moveTo>
                <a:lnTo>
                  <a:pt x="3253224" y="0"/>
                </a:lnTo>
                <a:lnTo>
                  <a:pt x="3253224" y="5123186"/>
                </a:lnTo>
                <a:lnTo>
                  <a:pt x="0" y="5123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8460605">
            <a:off x="16661388" y="6696707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3253224" y="0"/>
                </a:moveTo>
                <a:lnTo>
                  <a:pt x="0" y="0"/>
                </a:lnTo>
                <a:lnTo>
                  <a:pt x="0" y="5123186"/>
                </a:lnTo>
                <a:lnTo>
                  <a:pt x="3253224" y="5123186"/>
                </a:lnTo>
                <a:lnTo>
                  <a:pt x="3253224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8460605">
            <a:off x="11866715" y="-3091755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3253223" y="0"/>
                </a:moveTo>
                <a:lnTo>
                  <a:pt x="0" y="0"/>
                </a:lnTo>
                <a:lnTo>
                  <a:pt x="0" y="5123186"/>
                </a:lnTo>
                <a:lnTo>
                  <a:pt x="3253223" y="5123186"/>
                </a:lnTo>
                <a:lnTo>
                  <a:pt x="3253223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-9145948">
            <a:off x="16988625" y="1823401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3"/>
                </a:moveTo>
                <a:lnTo>
                  <a:pt x="3606039" y="3560963"/>
                </a:lnTo>
                <a:lnTo>
                  <a:pt x="3606039" y="0"/>
                </a:lnTo>
                <a:lnTo>
                  <a:pt x="0" y="0"/>
                </a:lnTo>
                <a:lnTo>
                  <a:pt x="0" y="3560963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724452" y="583347"/>
            <a:ext cx="4381747" cy="5822920"/>
          </a:xfrm>
          <a:custGeom>
            <a:avLst/>
            <a:gdLst/>
            <a:ahLst/>
            <a:cxnLst/>
            <a:rect r="r" b="b" t="t" l="l"/>
            <a:pathLst>
              <a:path h="5822920" w="4381747">
                <a:moveTo>
                  <a:pt x="0" y="0"/>
                </a:moveTo>
                <a:lnTo>
                  <a:pt x="4381747" y="0"/>
                </a:lnTo>
                <a:lnTo>
                  <a:pt x="4381747" y="5822920"/>
                </a:lnTo>
                <a:lnTo>
                  <a:pt x="0" y="5822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89633" y="6598783"/>
            <a:ext cx="10908735" cy="1176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68"/>
              </a:lnSpc>
              <a:spcBef>
                <a:spcPct val="0"/>
              </a:spcBef>
            </a:pPr>
            <a:r>
              <a:rPr lang="en-US" b="true" sz="3405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Revitalização Li</a:t>
            </a:r>
            <a:r>
              <a:rPr lang="en-US" b="true" sz="3405" strike="noStrike" u="none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nguística e </a:t>
            </a:r>
            <a:r>
              <a:rPr lang="en-US" b="true" sz="3405" strike="noStrike" u="none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</a:t>
            </a:r>
            <a:r>
              <a:rPr lang="en-US" b="true" sz="3405" strike="noStrike" u="none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</a:t>
            </a:r>
            <a:r>
              <a:rPr lang="en-US" b="true" sz="3405" strike="noStrike" u="none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ervação Cul</a:t>
            </a:r>
            <a:r>
              <a:rPr lang="en-US" b="true" sz="3405" strike="noStrike" u="none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</a:t>
            </a:r>
            <a:r>
              <a:rPr lang="en-US" b="true" sz="3405" strike="noStrike" u="none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ural na Aldeia Munduruku de Bragança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05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42633" y="1224462"/>
            <a:ext cx="3086100" cy="4217019"/>
            <a:chOff x="0" y="0"/>
            <a:chExt cx="812800" cy="1110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1110655"/>
            </a:xfrm>
            <a:custGeom>
              <a:avLst/>
              <a:gdLst/>
              <a:ahLst/>
              <a:cxnLst/>
              <a:rect r="r" b="b" t="t" l="l"/>
              <a:pathLst>
                <a:path h="111065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110655"/>
                  </a:lnTo>
                  <a:lnTo>
                    <a:pt x="0" y="1110655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11487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84995" y="-750699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284790" y="-3746425"/>
            <a:ext cx="8857785" cy="8525618"/>
          </a:xfrm>
          <a:custGeom>
            <a:avLst/>
            <a:gdLst/>
            <a:ahLst/>
            <a:cxnLst/>
            <a:rect r="r" b="b" t="t" l="l"/>
            <a:pathLst>
              <a:path h="8525618" w="8857785">
                <a:moveTo>
                  <a:pt x="0" y="0"/>
                </a:moveTo>
                <a:lnTo>
                  <a:pt x="8857785" y="0"/>
                </a:lnTo>
                <a:lnTo>
                  <a:pt x="8857785" y="8525618"/>
                </a:lnTo>
                <a:lnTo>
                  <a:pt x="0" y="8525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726396">
            <a:off x="-2659134" y="-900023"/>
            <a:ext cx="5318268" cy="8429531"/>
          </a:xfrm>
          <a:custGeom>
            <a:avLst/>
            <a:gdLst/>
            <a:ahLst/>
            <a:cxnLst/>
            <a:rect r="r" b="b" t="t" l="l"/>
            <a:pathLst>
              <a:path h="8429531" w="5318268">
                <a:moveTo>
                  <a:pt x="0" y="0"/>
                </a:moveTo>
                <a:lnTo>
                  <a:pt x="5318268" y="0"/>
                </a:lnTo>
                <a:lnTo>
                  <a:pt x="5318268" y="8429531"/>
                </a:lnTo>
                <a:lnTo>
                  <a:pt x="0" y="8429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653687">
            <a:off x="10166505" y="4129872"/>
            <a:ext cx="9957653" cy="8663158"/>
          </a:xfrm>
          <a:custGeom>
            <a:avLst/>
            <a:gdLst/>
            <a:ahLst/>
            <a:cxnLst/>
            <a:rect r="r" b="b" t="t" l="l"/>
            <a:pathLst>
              <a:path h="8663158" w="9957653">
                <a:moveTo>
                  <a:pt x="0" y="0"/>
                </a:moveTo>
                <a:lnTo>
                  <a:pt x="9957652" y="0"/>
                </a:lnTo>
                <a:lnTo>
                  <a:pt x="9957652" y="8663157"/>
                </a:lnTo>
                <a:lnTo>
                  <a:pt x="0" y="8663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1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788089">
            <a:off x="16062525" y="2478011"/>
            <a:ext cx="6565563" cy="10406512"/>
          </a:xfrm>
          <a:custGeom>
            <a:avLst/>
            <a:gdLst/>
            <a:ahLst/>
            <a:cxnLst/>
            <a:rect r="r" b="b" t="t" l="l"/>
            <a:pathLst>
              <a:path h="10406512" w="6565563">
                <a:moveTo>
                  <a:pt x="0" y="0"/>
                </a:moveTo>
                <a:lnTo>
                  <a:pt x="6565563" y="0"/>
                </a:lnTo>
                <a:lnTo>
                  <a:pt x="6565563" y="10406512"/>
                </a:lnTo>
                <a:lnTo>
                  <a:pt x="0" y="104065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82909" y="2270155"/>
            <a:ext cx="16922183" cy="6705415"/>
          </a:xfrm>
          <a:custGeom>
            <a:avLst/>
            <a:gdLst/>
            <a:ahLst/>
            <a:cxnLst/>
            <a:rect r="r" b="b" t="t" l="l"/>
            <a:pathLst>
              <a:path h="6705415" w="16922183">
                <a:moveTo>
                  <a:pt x="0" y="0"/>
                </a:moveTo>
                <a:lnTo>
                  <a:pt x="16922182" y="0"/>
                </a:lnTo>
                <a:lnTo>
                  <a:pt x="16922182" y="6705415"/>
                </a:lnTo>
                <a:lnTo>
                  <a:pt x="0" y="67054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208993" y="423312"/>
            <a:ext cx="11870014" cy="1086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64"/>
              </a:lnSpc>
              <a:spcBef>
                <a:spcPct val="0"/>
              </a:spcBef>
            </a:pPr>
            <a:r>
              <a:rPr lang="en-US" b="true" sz="6331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Tecnologias a serem utilizadas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0939" y="2251714"/>
            <a:ext cx="4562571" cy="1590997"/>
          </a:xfrm>
          <a:custGeom>
            <a:avLst/>
            <a:gdLst/>
            <a:ahLst/>
            <a:cxnLst/>
            <a:rect r="r" b="b" t="t" l="l"/>
            <a:pathLst>
              <a:path h="1590997" w="4562571">
                <a:moveTo>
                  <a:pt x="0" y="0"/>
                </a:moveTo>
                <a:lnTo>
                  <a:pt x="4562572" y="0"/>
                </a:lnTo>
                <a:lnTo>
                  <a:pt x="4562572" y="1590998"/>
                </a:lnTo>
                <a:lnTo>
                  <a:pt x="0" y="159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645" t="-64785" r="-24328" b="-7550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4896" y="5754049"/>
            <a:ext cx="1961209" cy="1961209"/>
          </a:xfrm>
          <a:custGeom>
            <a:avLst/>
            <a:gdLst/>
            <a:ahLst/>
            <a:cxnLst/>
            <a:rect r="r" b="b" t="t" l="l"/>
            <a:pathLst>
              <a:path h="1961209" w="1961209">
                <a:moveTo>
                  <a:pt x="0" y="0"/>
                </a:moveTo>
                <a:lnTo>
                  <a:pt x="1961209" y="0"/>
                </a:lnTo>
                <a:lnTo>
                  <a:pt x="1961209" y="1961210"/>
                </a:lnTo>
                <a:lnTo>
                  <a:pt x="0" y="1961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9144000" y="1933579"/>
            <a:ext cx="0" cy="7777251"/>
          </a:xfrm>
          <a:prstGeom prst="line">
            <a:avLst/>
          </a:prstGeom>
          <a:ln cap="flat" w="38100">
            <a:solidFill>
              <a:srgbClr val="12605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9645304" y="1933579"/>
            <a:ext cx="7613996" cy="3470902"/>
            <a:chOff x="0" y="0"/>
            <a:chExt cx="2005332" cy="9141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05332" cy="914147"/>
            </a:xfrm>
            <a:custGeom>
              <a:avLst/>
              <a:gdLst/>
              <a:ahLst/>
              <a:cxnLst/>
              <a:rect r="r" b="b" t="t" l="l"/>
              <a:pathLst>
                <a:path h="914147" w="2005332">
                  <a:moveTo>
                    <a:pt x="0" y="0"/>
                  </a:moveTo>
                  <a:lnTo>
                    <a:pt x="2005332" y="0"/>
                  </a:lnTo>
                  <a:lnTo>
                    <a:pt x="2005332" y="914147"/>
                  </a:lnTo>
                  <a:lnTo>
                    <a:pt x="0" y="914147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005332" cy="95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45304" y="5754049"/>
            <a:ext cx="7613996" cy="3470902"/>
            <a:chOff x="0" y="0"/>
            <a:chExt cx="2005332" cy="9141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05332" cy="914147"/>
            </a:xfrm>
            <a:custGeom>
              <a:avLst/>
              <a:gdLst/>
              <a:ahLst/>
              <a:cxnLst/>
              <a:rect r="r" b="b" t="t" l="l"/>
              <a:pathLst>
                <a:path h="914147" w="2005332">
                  <a:moveTo>
                    <a:pt x="0" y="0"/>
                  </a:moveTo>
                  <a:lnTo>
                    <a:pt x="2005332" y="0"/>
                  </a:lnTo>
                  <a:lnTo>
                    <a:pt x="2005332" y="914147"/>
                  </a:lnTo>
                  <a:lnTo>
                    <a:pt x="0" y="914147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005332" cy="9522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205814" y="4723020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05814" y="8546364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576556" y="4684032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29"/>
                </a:lnTo>
                <a:lnTo>
                  <a:pt x="0" y="439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576556" y="8527314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838796" y="2028356"/>
            <a:ext cx="1018857" cy="1018857"/>
          </a:xfrm>
          <a:custGeom>
            <a:avLst/>
            <a:gdLst/>
            <a:ahLst/>
            <a:cxnLst/>
            <a:rect r="r" b="b" t="t" l="l"/>
            <a:pathLst>
              <a:path h="1018857" w="1018857">
                <a:moveTo>
                  <a:pt x="0" y="0"/>
                </a:moveTo>
                <a:lnTo>
                  <a:pt x="1018858" y="0"/>
                </a:lnTo>
                <a:lnTo>
                  <a:pt x="1018858" y="1018857"/>
                </a:lnTo>
                <a:lnTo>
                  <a:pt x="0" y="10188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858390" y="5852156"/>
            <a:ext cx="979671" cy="890276"/>
          </a:xfrm>
          <a:custGeom>
            <a:avLst/>
            <a:gdLst/>
            <a:ahLst/>
            <a:cxnLst/>
            <a:rect r="r" b="b" t="t" l="l"/>
            <a:pathLst>
              <a:path h="890276" w="979671">
                <a:moveTo>
                  <a:pt x="0" y="0"/>
                </a:moveTo>
                <a:lnTo>
                  <a:pt x="979671" y="0"/>
                </a:lnTo>
                <a:lnTo>
                  <a:pt x="979671" y="890276"/>
                </a:lnTo>
                <a:lnTo>
                  <a:pt x="0" y="8902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4476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Pesquisa</a:t>
            </a: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 de Mercado e Análise Competitiva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80939" y="1885954"/>
            <a:ext cx="3830122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b="true" sz="20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</a:t>
            </a:r>
            <a:r>
              <a:rPr lang="en-US" b="true" sz="20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eferência Global (Woolaroo)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0939" y="3795087"/>
            <a:ext cx="7041895" cy="110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Foco em reconhecimento de objetos e tradução genérica. Falta conexão com a realidade local e fortalecimento cultural específico.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5197789"/>
            <a:ext cx="6907817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b="true" sz="20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</a:t>
            </a:r>
            <a:r>
              <a:rPr lang="en-US" b="true" sz="20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eferência Regional (MANGUARÉ Lenguas Indígenas)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7858134"/>
            <a:ext cx="7194134" cy="110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Dicionário tradutor de línguas amazônicas. Proposta passiva, sem mecanismos de engajamento ou interação social comunitária.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223137" y="4731394"/>
            <a:ext cx="79081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SOCIAL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498303" y="4770383"/>
            <a:ext cx="1498997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GAMIFICAÇÃO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48225" y="8574676"/>
            <a:ext cx="179915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CULTURA LOCAL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977273" y="8566781"/>
            <a:ext cx="128254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MULTIMIDIA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149048" y="2204089"/>
            <a:ext cx="293899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Engajamento Ativo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357612" y="6118856"/>
            <a:ext cx="252186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Repositório Vivo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054852" y="6906205"/>
            <a:ext cx="6794900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Valorização de conteúdos visuais e culturais da própria comunidade (fotos/vídeos), fortalecendo a identificação dos usuários.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054852" y="3118168"/>
            <a:ext cx="6794900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Diferencia-se pela inclusão de mural social e quizzes interativos, transformando o app em um espaço de participação contínua.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13162" y="-923852"/>
            <a:ext cx="5327748" cy="12134704"/>
            <a:chOff x="0" y="0"/>
            <a:chExt cx="1403193" cy="31959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03193" cy="3195972"/>
            </a:xfrm>
            <a:custGeom>
              <a:avLst/>
              <a:gdLst/>
              <a:ahLst/>
              <a:cxnLst/>
              <a:rect r="r" b="b" t="t" l="l"/>
              <a:pathLst>
                <a:path h="3195972" w="1403193">
                  <a:moveTo>
                    <a:pt x="0" y="0"/>
                  </a:moveTo>
                  <a:lnTo>
                    <a:pt x="1403193" y="0"/>
                  </a:lnTo>
                  <a:lnTo>
                    <a:pt x="1403193" y="3195972"/>
                  </a:lnTo>
                  <a:lnTo>
                    <a:pt x="0" y="3195972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403193" cy="32435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0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857440" y="-348238"/>
            <a:ext cx="6872026" cy="10837138"/>
            <a:chOff x="0" y="0"/>
            <a:chExt cx="1196219" cy="18864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96219" cy="1886429"/>
            </a:xfrm>
            <a:custGeom>
              <a:avLst/>
              <a:gdLst/>
              <a:ahLst/>
              <a:cxnLst/>
              <a:rect r="r" b="b" t="t" l="l"/>
              <a:pathLst>
                <a:path h="1886429" w="1196219">
                  <a:moveTo>
                    <a:pt x="0" y="0"/>
                  </a:moveTo>
                  <a:lnTo>
                    <a:pt x="1196219" y="0"/>
                  </a:lnTo>
                  <a:lnTo>
                    <a:pt x="1196219" y="1886429"/>
                  </a:lnTo>
                  <a:lnTo>
                    <a:pt x="0" y="1886429"/>
                  </a:lnTo>
                  <a:close/>
                </a:path>
              </a:pathLst>
            </a:custGeom>
            <a:blipFill>
              <a:blip r:embed="rId3"/>
              <a:stretch>
                <a:fillRect l="-9065" t="0" r="-9065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578573" y="3913047"/>
            <a:ext cx="6373953" cy="6373953"/>
          </a:xfrm>
          <a:custGeom>
            <a:avLst/>
            <a:gdLst/>
            <a:ahLst/>
            <a:cxnLst/>
            <a:rect r="r" b="b" t="t" l="l"/>
            <a:pathLst>
              <a:path h="6373953" w="6373953">
                <a:moveTo>
                  <a:pt x="0" y="0"/>
                </a:moveTo>
                <a:lnTo>
                  <a:pt x="6373953" y="0"/>
                </a:lnTo>
                <a:lnTo>
                  <a:pt x="6373953" y="6373953"/>
                </a:lnTo>
                <a:lnTo>
                  <a:pt x="0" y="6373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945415" y="716471"/>
            <a:ext cx="8826523" cy="280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  <a:spcBef>
                <a:spcPct val="0"/>
              </a:spcBef>
            </a:pPr>
            <a:r>
              <a:rPr lang="en-US" b="true" sz="7500" spc="-382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IMP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TRAN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FORM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DO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ESP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</a:t>
            </a:r>
            <a:r>
              <a:rPr lang="en-US" b="true" sz="7500" spc="-382" strike="noStrike" u="non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RADO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39307" y="3859164"/>
            <a:ext cx="8919993" cy="611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Para o cliente:</a:t>
            </a:r>
            <a:r>
              <a:rPr lang="en-US" sz="2499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 Ampliar a capacidade de evolução da plataforma Nativo com maior controle sobre o conteúdo e as interações, redução das limitações técnicas atuais e melhoria da confiabilidade e desempenho da aplicação.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Para os usuários:</a:t>
            </a:r>
            <a:r>
              <a:rPr lang="en-US" sz="2499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 uma experiência de aprendizado mais interativa, acessível e envolvente, com melhor compreensão da língua por meio de recursos multimídia, uso mais dinâmico da plataforma através de gamificação e maior conexão cultural local por meio do feed comunitário. Além disso, os usuários terão acesso mais estável mesmo sem internet, maior clareza no acompanhamento do próprio progresso e uma participação mais ativa no processo de preservação da língua.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9408" y="3624233"/>
            <a:ext cx="8208297" cy="71823"/>
          </a:xfrm>
          <a:custGeom>
            <a:avLst/>
            <a:gdLst/>
            <a:ahLst/>
            <a:cxnLst/>
            <a:rect r="r" b="b" t="t" l="l"/>
            <a:pathLst>
              <a:path h="71823" w="8208297">
                <a:moveTo>
                  <a:pt x="0" y="0"/>
                </a:moveTo>
                <a:lnTo>
                  <a:pt x="8208297" y="0"/>
                </a:lnTo>
                <a:lnTo>
                  <a:pt x="8208297" y="71823"/>
                </a:lnTo>
                <a:lnTo>
                  <a:pt x="0" y="71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9408" y="5944503"/>
            <a:ext cx="8208297" cy="71823"/>
          </a:xfrm>
          <a:custGeom>
            <a:avLst/>
            <a:gdLst/>
            <a:ahLst/>
            <a:cxnLst/>
            <a:rect r="r" b="b" t="t" l="l"/>
            <a:pathLst>
              <a:path h="71823" w="8208297">
                <a:moveTo>
                  <a:pt x="0" y="0"/>
                </a:moveTo>
                <a:lnTo>
                  <a:pt x="8208297" y="0"/>
                </a:lnTo>
                <a:lnTo>
                  <a:pt x="8208297" y="71822"/>
                </a:lnTo>
                <a:lnTo>
                  <a:pt x="0" y="71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7155" y="8654331"/>
            <a:ext cx="2788835" cy="588191"/>
          </a:xfrm>
          <a:custGeom>
            <a:avLst/>
            <a:gdLst/>
            <a:ahLst/>
            <a:cxnLst/>
            <a:rect r="r" b="b" t="t" l="l"/>
            <a:pathLst>
              <a:path h="588191" w="2788835">
                <a:moveTo>
                  <a:pt x="0" y="0"/>
                </a:moveTo>
                <a:lnTo>
                  <a:pt x="2788834" y="0"/>
                </a:lnTo>
                <a:lnTo>
                  <a:pt x="2788834" y="588191"/>
                </a:lnTo>
                <a:lnTo>
                  <a:pt x="0" y="5881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19898" y="8866133"/>
            <a:ext cx="56971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157344" y="8654331"/>
            <a:ext cx="2788835" cy="588191"/>
          </a:xfrm>
          <a:custGeom>
            <a:avLst/>
            <a:gdLst/>
            <a:ahLst/>
            <a:cxnLst/>
            <a:rect r="r" b="b" t="t" l="l"/>
            <a:pathLst>
              <a:path h="588191" w="2788835">
                <a:moveTo>
                  <a:pt x="0" y="0"/>
                </a:moveTo>
                <a:lnTo>
                  <a:pt x="2788835" y="0"/>
                </a:lnTo>
                <a:lnTo>
                  <a:pt x="2788835" y="588191"/>
                </a:lnTo>
                <a:lnTo>
                  <a:pt x="0" y="5881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5400000">
            <a:off x="12056097" y="-855012"/>
            <a:ext cx="2491056" cy="7402040"/>
            <a:chOff x="0" y="0"/>
            <a:chExt cx="835313" cy="248208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35313" cy="2482087"/>
            </a:xfrm>
            <a:custGeom>
              <a:avLst/>
              <a:gdLst/>
              <a:ahLst/>
              <a:cxnLst/>
              <a:rect r="r" b="b" t="t" l="l"/>
              <a:pathLst>
                <a:path h="2482087" w="835313">
                  <a:moveTo>
                    <a:pt x="0" y="0"/>
                  </a:moveTo>
                  <a:lnTo>
                    <a:pt x="835313" y="0"/>
                  </a:lnTo>
                  <a:lnTo>
                    <a:pt x="835313" y="2482087"/>
                  </a:lnTo>
                  <a:lnTo>
                    <a:pt x="0" y="2482087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35313" cy="2520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5400000">
            <a:off x="8444221" y="2756864"/>
            <a:ext cx="2491056" cy="178288"/>
            <a:chOff x="0" y="0"/>
            <a:chExt cx="731802" cy="5237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31802" cy="52376"/>
            </a:xfrm>
            <a:custGeom>
              <a:avLst/>
              <a:gdLst/>
              <a:ahLst/>
              <a:cxnLst/>
              <a:rect r="r" b="b" t="t" l="l"/>
              <a:pathLst>
                <a:path h="52376" w="731802">
                  <a:moveTo>
                    <a:pt x="0" y="0"/>
                  </a:moveTo>
                  <a:lnTo>
                    <a:pt x="731802" y="0"/>
                  </a:lnTo>
                  <a:lnTo>
                    <a:pt x="731802" y="52376"/>
                  </a:lnTo>
                  <a:lnTo>
                    <a:pt x="0" y="52376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731802" cy="90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5400000">
            <a:off x="12056097" y="2019779"/>
            <a:ext cx="2491056" cy="7402040"/>
            <a:chOff x="0" y="0"/>
            <a:chExt cx="835313" cy="248208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35313" cy="2482087"/>
            </a:xfrm>
            <a:custGeom>
              <a:avLst/>
              <a:gdLst/>
              <a:ahLst/>
              <a:cxnLst/>
              <a:rect r="r" b="b" t="t" l="l"/>
              <a:pathLst>
                <a:path h="2482087" w="835313">
                  <a:moveTo>
                    <a:pt x="0" y="0"/>
                  </a:moveTo>
                  <a:lnTo>
                    <a:pt x="835313" y="0"/>
                  </a:lnTo>
                  <a:lnTo>
                    <a:pt x="835313" y="2482087"/>
                  </a:lnTo>
                  <a:lnTo>
                    <a:pt x="0" y="2482087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35313" cy="2520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5400000">
            <a:off x="8444221" y="5631655"/>
            <a:ext cx="2491056" cy="178288"/>
            <a:chOff x="0" y="0"/>
            <a:chExt cx="731802" cy="5237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31802" cy="52376"/>
            </a:xfrm>
            <a:custGeom>
              <a:avLst/>
              <a:gdLst/>
              <a:ahLst/>
              <a:cxnLst/>
              <a:rect r="r" b="b" t="t" l="l"/>
              <a:pathLst>
                <a:path h="52376" w="731802">
                  <a:moveTo>
                    <a:pt x="0" y="0"/>
                  </a:moveTo>
                  <a:lnTo>
                    <a:pt x="731802" y="0"/>
                  </a:lnTo>
                  <a:lnTo>
                    <a:pt x="731802" y="52376"/>
                  </a:lnTo>
                  <a:lnTo>
                    <a:pt x="0" y="52376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731802" cy="90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5400000">
            <a:off x="12056097" y="4891835"/>
            <a:ext cx="2491056" cy="7402040"/>
            <a:chOff x="0" y="0"/>
            <a:chExt cx="835313" cy="248208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35313" cy="2482087"/>
            </a:xfrm>
            <a:custGeom>
              <a:avLst/>
              <a:gdLst/>
              <a:ahLst/>
              <a:cxnLst/>
              <a:rect r="r" b="b" t="t" l="l"/>
              <a:pathLst>
                <a:path h="2482087" w="835313">
                  <a:moveTo>
                    <a:pt x="0" y="0"/>
                  </a:moveTo>
                  <a:lnTo>
                    <a:pt x="835313" y="0"/>
                  </a:lnTo>
                  <a:lnTo>
                    <a:pt x="835313" y="2482087"/>
                  </a:lnTo>
                  <a:lnTo>
                    <a:pt x="0" y="2482087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35313" cy="2520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5400000">
            <a:off x="8444221" y="8503711"/>
            <a:ext cx="2491056" cy="178288"/>
            <a:chOff x="0" y="0"/>
            <a:chExt cx="731802" cy="5237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31802" cy="52376"/>
            </a:xfrm>
            <a:custGeom>
              <a:avLst/>
              <a:gdLst/>
              <a:ahLst/>
              <a:cxnLst/>
              <a:rect r="r" b="b" t="t" l="l"/>
              <a:pathLst>
                <a:path h="52376" w="731802">
                  <a:moveTo>
                    <a:pt x="0" y="0"/>
                  </a:moveTo>
                  <a:lnTo>
                    <a:pt x="731802" y="0"/>
                  </a:lnTo>
                  <a:lnTo>
                    <a:pt x="731802" y="52376"/>
                  </a:lnTo>
                  <a:lnTo>
                    <a:pt x="0" y="52376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731802" cy="90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001219" y="7731731"/>
            <a:ext cx="486454" cy="577393"/>
          </a:xfrm>
          <a:custGeom>
            <a:avLst/>
            <a:gdLst/>
            <a:ahLst/>
            <a:cxnLst/>
            <a:rect r="r" b="b" t="t" l="l"/>
            <a:pathLst>
              <a:path h="577393" w="486454">
                <a:moveTo>
                  <a:pt x="0" y="0"/>
                </a:moveTo>
                <a:lnTo>
                  <a:pt x="486454" y="0"/>
                </a:lnTo>
                <a:lnTo>
                  <a:pt x="486454" y="577393"/>
                </a:lnTo>
                <a:lnTo>
                  <a:pt x="0" y="57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965700" y="4861680"/>
            <a:ext cx="557490" cy="563639"/>
          </a:xfrm>
          <a:custGeom>
            <a:avLst/>
            <a:gdLst/>
            <a:ahLst/>
            <a:cxnLst/>
            <a:rect r="r" b="b" t="t" l="l"/>
            <a:pathLst>
              <a:path h="563639" w="557490">
                <a:moveTo>
                  <a:pt x="0" y="0"/>
                </a:moveTo>
                <a:lnTo>
                  <a:pt x="557491" y="0"/>
                </a:lnTo>
                <a:lnTo>
                  <a:pt x="557491" y="563640"/>
                </a:lnTo>
                <a:lnTo>
                  <a:pt x="0" y="563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9965700" y="1794244"/>
            <a:ext cx="708939" cy="708939"/>
          </a:xfrm>
          <a:custGeom>
            <a:avLst/>
            <a:gdLst/>
            <a:ahLst/>
            <a:cxnLst/>
            <a:rect r="r" b="b" t="t" l="l"/>
            <a:pathLst>
              <a:path h="708939" w="708939">
                <a:moveTo>
                  <a:pt x="0" y="0"/>
                </a:moveTo>
                <a:lnTo>
                  <a:pt x="708939" y="0"/>
                </a:lnTo>
                <a:lnTo>
                  <a:pt x="708939" y="708939"/>
                </a:lnTo>
                <a:lnTo>
                  <a:pt x="0" y="7089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028700" y="238406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Estratégia Priorizada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49408" y="1810857"/>
            <a:ext cx="2286273" cy="486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4"/>
              </a:lnSpc>
              <a:spcBef>
                <a:spcPct val="0"/>
              </a:spcBef>
            </a:pPr>
            <a:r>
              <a:rPr lang="en-US" b="true" sz="2917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ABORDAGEM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49408" y="2202148"/>
            <a:ext cx="2500164" cy="94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54"/>
              </a:lnSpc>
              <a:spcBef>
                <a:spcPct val="0"/>
              </a:spcBef>
            </a:pPr>
            <a:r>
              <a:rPr lang="en-US" b="true" sz="561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Híbrida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49408" y="4129386"/>
            <a:ext cx="2589408" cy="486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4"/>
              </a:lnSpc>
              <a:spcBef>
                <a:spcPct val="0"/>
              </a:spcBef>
            </a:pPr>
            <a:r>
              <a:rPr lang="en-US" b="true" sz="2917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CICLO DE VIDA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700" y="4520677"/>
            <a:ext cx="7936608" cy="94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54"/>
              </a:lnSpc>
              <a:spcBef>
                <a:spcPct val="0"/>
              </a:spcBef>
            </a:pPr>
            <a:r>
              <a:rPr lang="en-US" b="true" sz="561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Iterativo e Incremental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49408" y="6445808"/>
            <a:ext cx="1923285" cy="486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4"/>
              </a:lnSpc>
              <a:spcBef>
                <a:spcPct val="0"/>
              </a:spcBef>
            </a:pPr>
            <a:r>
              <a:rPr lang="en-US" b="true" sz="2917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PROCESSO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49408" y="6837099"/>
            <a:ext cx="2787433" cy="9467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54"/>
              </a:lnSpc>
              <a:spcBef>
                <a:spcPct val="0"/>
              </a:spcBef>
            </a:pPr>
            <a:r>
              <a:rPr lang="en-US" b="true" sz="561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OpenUP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71384" y="8780670"/>
            <a:ext cx="249138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AGILIDADE MODERADA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591016" y="8780670"/>
            <a:ext cx="1872496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FOCO EM RISCOS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865139" y="2651138"/>
            <a:ext cx="5850054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Foco na criação de uma base técnica sólida logo nas fases iniciais (Elaboração), mitigando gargalos do legado em Flask.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865139" y="5607050"/>
            <a:ext cx="5850054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Ideal para o fluxo de comunicação indireta com a aldeia, permitindo validar entregas em marcos (milestones) definidos.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865139" y="8483977"/>
            <a:ext cx="5850054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Garante a rastreabilidade de decisões e organização de artefatos, fundamental para o contexto acadêmico do projeto.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865139" y="1895488"/>
            <a:ext cx="349829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Arquite</a:t>
            </a: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tura Executável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865139" y="4908550"/>
            <a:ext cx="345805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Validação Estruturada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865139" y="7785477"/>
            <a:ext cx="381797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Document</a:t>
            </a: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ação Essencial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7172">
            <a:off x="-4924778" y="-505868"/>
            <a:ext cx="11906956" cy="15413535"/>
          </a:xfrm>
          <a:custGeom>
            <a:avLst/>
            <a:gdLst/>
            <a:ahLst/>
            <a:cxnLst/>
            <a:rect r="r" b="b" t="t" l="l"/>
            <a:pathLst>
              <a:path h="15413535" w="11906956">
                <a:moveTo>
                  <a:pt x="0" y="0"/>
                </a:moveTo>
                <a:lnTo>
                  <a:pt x="11906956" y="0"/>
                </a:lnTo>
                <a:lnTo>
                  <a:pt x="11906956" y="15413536"/>
                </a:lnTo>
                <a:lnTo>
                  <a:pt x="0" y="1541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017535"/>
            <a:ext cx="3640988" cy="6251931"/>
            <a:chOff x="0" y="0"/>
            <a:chExt cx="1094582" cy="18795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94582" cy="1879504"/>
            </a:xfrm>
            <a:custGeom>
              <a:avLst/>
              <a:gdLst/>
              <a:ahLst/>
              <a:cxnLst/>
              <a:rect r="r" b="b" t="t" l="l"/>
              <a:pathLst>
                <a:path h="1879504" w="1094582">
                  <a:moveTo>
                    <a:pt x="0" y="0"/>
                  </a:moveTo>
                  <a:lnTo>
                    <a:pt x="1094582" y="0"/>
                  </a:lnTo>
                  <a:lnTo>
                    <a:pt x="1094582" y="1879504"/>
                  </a:lnTo>
                  <a:lnTo>
                    <a:pt x="0" y="1879504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094582" cy="1917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30280" y="2057400"/>
            <a:ext cx="3639409" cy="237053"/>
            <a:chOff x="0" y="0"/>
            <a:chExt cx="958527" cy="624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58527" cy="62434"/>
            </a:xfrm>
            <a:custGeom>
              <a:avLst/>
              <a:gdLst/>
              <a:ahLst/>
              <a:cxnLst/>
              <a:rect r="r" b="b" t="t" l="l"/>
              <a:pathLst>
                <a:path h="62434" w="958527">
                  <a:moveTo>
                    <a:pt x="0" y="0"/>
                  </a:moveTo>
                  <a:lnTo>
                    <a:pt x="958527" y="0"/>
                  </a:lnTo>
                  <a:lnTo>
                    <a:pt x="958527" y="62434"/>
                  </a:lnTo>
                  <a:lnTo>
                    <a:pt x="0" y="62434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958527" cy="100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310698" y="2482930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07172">
            <a:off x="13848913" y="-2319313"/>
            <a:ext cx="11906956" cy="15413535"/>
          </a:xfrm>
          <a:custGeom>
            <a:avLst/>
            <a:gdLst/>
            <a:ahLst/>
            <a:cxnLst/>
            <a:rect r="r" b="b" t="t" l="l"/>
            <a:pathLst>
              <a:path h="15413535" w="11906956">
                <a:moveTo>
                  <a:pt x="0" y="0"/>
                </a:moveTo>
                <a:lnTo>
                  <a:pt x="11906956" y="0"/>
                </a:lnTo>
                <a:lnTo>
                  <a:pt x="11906956" y="15413535"/>
                </a:lnTo>
                <a:lnTo>
                  <a:pt x="0" y="154135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219292" y="2490427"/>
            <a:ext cx="644247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ABRIL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310698" y="4487735"/>
            <a:ext cx="363346" cy="2074564"/>
            <a:chOff x="0" y="0"/>
            <a:chExt cx="484462" cy="276608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006695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2013390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212613" y="2017535"/>
            <a:ext cx="3640988" cy="6251931"/>
            <a:chOff x="0" y="0"/>
            <a:chExt cx="1094582" cy="187950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94582" cy="1879504"/>
            </a:xfrm>
            <a:custGeom>
              <a:avLst/>
              <a:gdLst/>
              <a:ahLst/>
              <a:cxnLst/>
              <a:rect r="r" b="b" t="t" l="l"/>
              <a:pathLst>
                <a:path h="1879504" w="1094582">
                  <a:moveTo>
                    <a:pt x="0" y="0"/>
                  </a:moveTo>
                  <a:lnTo>
                    <a:pt x="1094582" y="0"/>
                  </a:lnTo>
                  <a:lnTo>
                    <a:pt x="1094582" y="1879504"/>
                  </a:lnTo>
                  <a:lnTo>
                    <a:pt x="0" y="1879504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094582" cy="1917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212613" y="2057400"/>
            <a:ext cx="3639409" cy="237053"/>
            <a:chOff x="0" y="0"/>
            <a:chExt cx="958527" cy="6243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58527" cy="62434"/>
            </a:xfrm>
            <a:custGeom>
              <a:avLst/>
              <a:gdLst/>
              <a:ahLst/>
              <a:cxnLst/>
              <a:rect r="r" b="b" t="t" l="l"/>
              <a:pathLst>
                <a:path h="62434" w="958527">
                  <a:moveTo>
                    <a:pt x="0" y="0"/>
                  </a:moveTo>
                  <a:lnTo>
                    <a:pt x="958527" y="0"/>
                  </a:lnTo>
                  <a:lnTo>
                    <a:pt x="958527" y="62434"/>
                  </a:lnTo>
                  <a:lnTo>
                    <a:pt x="0" y="62434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958527" cy="100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5494611" y="2482930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494611" y="4487735"/>
            <a:ext cx="363346" cy="2074564"/>
            <a:chOff x="0" y="0"/>
            <a:chExt cx="484462" cy="276608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1006695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2013390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9396527" y="2017535"/>
            <a:ext cx="3640988" cy="6251931"/>
            <a:chOff x="0" y="0"/>
            <a:chExt cx="1094582" cy="187950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94582" cy="1879504"/>
            </a:xfrm>
            <a:custGeom>
              <a:avLst/>
              <a:gdLst/>
              <a:ahLst/>
              <a:cxnLst/>
              <a:rect r="r" b="b" t="t" l="l"/>
              <a:pathLst>
                <a:path h="1879504" w="1094582">
                  <a:moveTo>
                    <a:pt x="0" y="0"/>
                  </a:moveTo>
                  <a:lnTo>
                    <a:pt x="1094582" y="0"/>
                  </a:lnTo>
                  <a:lnTo>
                    <a:pt x="1094582" y="1879504"/>
                  </a:lnTo>
                  <a:lnTo>
                    <a:pt x="0" y="1879504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094582" cy="1917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396527" y="2057400"/>
            <a:ext cx="3639409" cy="237053"/>
            <a:chOff x="0" y="0"/>
            <a:chExt cx="958527" cy="6243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58527" cy="62434"/>
            </a:xfrm>
            <a:custGeom>
              <a:avLst/>
              <a:gdLst/>
              <a:ahLst/>
              <a:cxnLst/>
              <a:rect r="r" b="b" t="t" l="l"/>
              <a:pathLst>
                <a:path h="62434" w="958527">
                  <a:moveTo>
                    <a:pt x="0" y="0"/>
                  </a:moveTo>
                  <a:lnTo>
                    <a:pt x="958527" y="0"/>
                  </a:lnTo>
                  <a:lnTo>
                    <a:pt x="958527" y="62434"/>
                  </a:lnTo>
                  <a:lnTo>
                    <a:pt x="0" y="62434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958527" cy="100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9678524" y="2482930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7" y="0"/>
                </a:lnTo>
                <a:lnTo>
                  <a:pt x="2083977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4587119" y="2490427"/>
            <a:ext cx="644247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ABRIL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9678524" y="4487735"/>
            <a:ext cx="363346" cy="2074564"/>
            <a:chOff x="0" y="0"/>
            <a:chExt cx="484462" cy="276608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1006695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2013390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3580440" y="2017535"/>
            <a:ext cx="3640988" cy="6251931"/>
            <a:chOff x="0" y="0"/>
            <a:chExt cx="1094582" cy="1879504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94582" cy="1879504"/>
            </a:xfrm>
            <a:custGeom>
              <a:avLst/>
              <a:gdLst/>
              <a:ahLst/>
              <a:cxnLst/>
              <a:rect r="r" b="b" t="t" l="l"/>
              <a:pathLst>
                <a:path h="1879504" w="1094582">
                  <a:moveTo>
                    <a:pt x="0" y="0"/>
                  </a:moveTo>
                  <a:lnTo>
                    <a:pt x="1094582" y="0"/>
                  </a:lnTo>
                  <a:lnTo>
                    <a:pt x="1094582" y="1879504"/>
                  </a:lnTo>
                  <a:lnTo>
                    <a:pt x="0" y="1879504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1094582" cy="19176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3580440" y="2074827"/>
            <a:ext cx="3640988" cy="219626"/>
            <a:chOff x="0" y="0"/>
            <a:chExt cx="958943" cy="57844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958943" cy="57844"/>
            </a:xfrm>
            <a:custGeom>
              <a:avLst/>
              <a:gdLst/>
              <a:ahLst/>
              <a:cxnLst/>
              <a:rect r="r" b="b" t="t" l="l"/>
              <a:pathLst>
                <a:path h="57844" w="958943">
                  <a:moveTo>
                    <a:pt x="0" y="0"/>
                  </a:moveTo>
                  <a:lnTo>
                    <a:pt x="958943" y="0"/>
                  </a:lnTo>
                  <a:lnTo>
                    <a:pt x="958943" y="57844"/>
                  </a:lnTo>
                  <a:lnTo>
                    <a:pt x="0" y="57844"/>
                  </a:ln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958943" cy="959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13862438" y="2482930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6" id="46"/>
          <p:cNvGrpSpPr/>
          <p:nvPr/>
        </p:nvGrpSpPr>
        <p:grpSpPr>
          <a:xfrm rot="0">
            <a:off x="13862438" y="4487735"/>
            <a:ext cx="363346" cy="2074564"/>
            <a:chOff x="0" y="0"/>
            <a:chExt cx="484462" cy="2766085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1006695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2013390"/>
              <a:ext cx="484462" cy="752695"/>
            </a:xfrm>
            <a:custGeom>
              <a:avLst/>
              <a:gdLst/>
              <a:ahLst/>
              <a:cxnLst/>
              <a:rect r="r" b="b" t="t" l="l"/>
              <a:pathLst>
                <a:path h="752695" w="484462">
                  <a:moveTo>
                    <a:pt x="0" y="0"/>
                  </a:moveTo>
                  <a:lnTo>
                    <a:pt x="484462" y="0"/>
                  </a:lnTo>
                  <a:lnTo>
                    <a:pt x="484462" y="752695"/>
                  </a:lnTo>
                  <a:lnTo>
                    <a:pt x="0" y="752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50" id="50"/>
          <p:cNvSpPr txBox="true"/>
          <p:nvPr/>
        </p:nvSpPr>
        <p:spPr>
          <a:xfrm rot="0">
            <a:off x="1028700" y="4476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Cronograma e Entregas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030562" y="2530292"/>
            <a:ext cx="644247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ABRIL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310698" y="3065335"/>
            <a:ext cx="17863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Concepção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832802" y="4525835"/>
            <a:ext cx="168401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MVP Definido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832802" y="5326579"/>
            <a:ext cx="245983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Priorização MoSCoW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832802" y="6123504"/>
            <a:ext cx="151554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Visão Parcial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310698" y="3725735"/>
            <a:ext cx="2441258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633F2E"/>
                </a:solidFill>
                <a:latin typeface="Quicksand"/>
                <a:ea typeface="Quicksand"/>
                <a:cs typeface="Quicksand"/>
                <a:sym typeface="Quicksand"/>
              </a:rPr>
              <a:t>Escopo e Viabilidade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251742" y="2530292"/>
            <a:ext cx="56971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MAIO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494611" y="3065335"/>
            <a:ext cx="17863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Elaboração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6016716" y="4525835"/>
            <a:ext cx="203198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Base</a:t>
            </a: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Executável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071187" y="5286714"/>
            <a:ext cx="140660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Use</a:t>
            </a: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 Stories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6071187" y="6083639"/>
            <a:ext cx="120336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Protótipos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5541819" y="3725735"/>
            <a:ext cx="2346841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633F2E"/>
                </a:solidFill>
                <a:latin typeface="Quicksand"/>
                <a:ea typeface="Quicksand"/>
                <a:cs typeface="Quicksand"/>
                <a:sym typeface="Quicksand"/>
              </a:rPr>
              <a:t>Arquitetura</a:t>
            </a:r>
            <a:r>
              <a:rPr lang="en-US" sz="1999">
                <a:solidFill>
                  <a:srgbClr val="633F2E"/>
                </a:solidFill>
                <a:latin typeface="Quicksand"/>
                <a:ea typeface="Quicksand"/>
                <a:cs typeface="Quicksand"/>
                <a:sym typeface="Quicksand"/>
              </a:rPr>
              <a:t> e Riscos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9993755" y="2530292"/>
            <a:ext cx="1453515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MAIO-JUNHO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9678524" y="3065335"/>
            <a:ext cx="17863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Construção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0278463" y="5339829"/>
            <a:ext cx="198849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Incr</a:t>
            </a: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ementos CPs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0278463" y="4525835"/>
            <a:ext cx="246167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Módul</a:t>
            </a: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os Mídia/Quizz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0251421" y="6083639"/>
            <a:ext cx="184725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astreabilidade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9738795" y="3725735"/>
            <a:ext cx="2023705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633F2E"/>
                </a:solidFill>
                <a:latin typeface="Quicksand"/>
                <a:ea typeface="Quicksand"/>
                <a:cs typeface="Quicksand"/>
                <a:sym typeface="Quicksand"/>
              </a:rPr>
              <a:t>Desenvolvimento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4619569" y="2530292"/>
            <a:ext cx="56971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MAIO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3862438" y="3065335"/>
            <a:ext cx="17863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Transição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4384543" y="4525835"/>
            <a:ext cx="203198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Validação</a:t>
            </a: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Aldeia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4439014" y="5286714"/>
            <a:ext cx="2110026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orreção de Bugs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4439014" y="6083639"/>
            <a:ext cx="185582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En</a:t>
            </a: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trega do APK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3913815" y="3725735"/>
            <a:ext cx="168056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633F2E"/>
                </a:solidFill>
                <a:latin typeface="Quicksand"/>
                <a:ea typeface="Quicksand"/>
                <a:cs typeface="Quicksand"/>
                <a:sym typeface="Quicksand"/>
              </a:rPr>
              <a:t>Homologação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181775" y="7720529"/>
            <a:ext cx="176188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02/04 – 22/04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6267400" y="7753549"/>
            <a:ext cx="170497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23/04 – 10/05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0604608" y="7720529"/>
            <a:ext cx="1651873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11/05 – 24/06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4731120" y="7720529"/>
            <a:ext cx="172652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25/06 – 03/07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95557" y="2843131"/>
            <a:ext cx="1978319" cy="1989169"/>
          </a:xfrm>
          <a:custGeom>
            <a:avLst/>
            <a:gdLst/>
            <a:ahLst/>
            <a:cxnLst/>
            <a:rect r="r" b="b" t="t" l="l"/>
            <a:pathLst>
              <a:path h="1989169" w="1978319">
                <a:moveTo>
                  <a:pt x="0" y="0"/>
                </a:moveTo>
                <a:lnTo>
                  <a:pt x="1978320" y="0"/>
                </a:lnTo>
                <a:lnTo>
                  <a:pt x="1978320" y="1989170"/>
                </a:lnTo>
                <a:lnTo>
                  <a:pt x="0" y="1989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43115" y="3837716"/>
            <a:ext cx="2112492" cy="1563244"/>
          </a:xfrm>
          <a:custGeom>
            <a:avLst/>
            <a:gdLst/>
            <a:ahLst/>
            <a:cxnLst/>
            <a:rect r="r" b="b" t="t" l="l"/>
            <a:pathLst>
              <a:path h="1563244" w="2112492">
                <a:moveTo>
                  <a:pt x="0" y="0"/>
                </a:moveTo>
                <a:lnTo>
                  <a:pt x="2112493" y="0"/>
                </a:lnTo>
                <a:lnTo>
                  <a:pt x="2112493" y="1563244"/>
                </a:lnTo>
                <a:lnTo>
                  <a:pt x="0" y="1563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13677" y="2530586"/>
            <a:ext cx="2305600" cy="2305600"/>
          </a:xfrm>
          <a:custGeom>
            <a:avLst/>
            <a:gdLst/>
            <a:ahLst/>
            <a:cxnLst/>
            <a:rect r="r" b="b" t="t" l="l"/>
            <a:pathLst>
              <a:path h="2305600" w="2305600">
                <a:moveTo>
                  <a:pt x="0" y="0"/>
                </a:moveTo>
                <a:lnTo>
                  <a:pt x="2305600" y="0"/>
                </a:lnTo>
                <a:lnTo>
                  <a:pt x="2305600" y="2305600"/>
                </a:lnTo>
                <a:lnTo>
                  <a:pt x="0" y="230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97472" y="3153510"/>
            <a:ext cx="2440798" cy="2401135"/>
          </a:xfrm>
          <a:custGeom>
            <a:avLst/>
            <a:gdLst/>
            <a:ahLst/>
            <a:cxnLst/>
            <a:rect r="r" b="b" t="t" l="l"/>
            <a:pathLst>
              <a:path h="2401135" w="2440798">
                <a:moveTo>
                  <a:pt x="0" y="0"/>
                </a:moveTo>
                <a:lnTo>
                  <a:pt x="2440798" y="0"/>
                </a:lnTo>
                <a:lnTo>
                  <a:pt x="2440798" y="2401135"/>
                </a:lnTo>
                <a:lnTo>
                  <a:pt x="0" y="24011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476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Ferramentas de Comunicação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511024" y="5814197"/>
            <a:ext cx="5029117" cy="372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O Whatsapp é o principal meio de comunicação por texto entre os membros da equipe. Além disso, foi criado um servidor do Discord para as reuniões entre os membros.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18556" y="5814197"/>
            <a:ext cx="5859984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Foram definidas entrevistas semanais para manter os conceitos e as ideias alinhadas. As reuniões serão realizadas na plataforma Teams ou, em caso de falhas, Google Meet.</a:t>
            </a:r>
          </a:p>
        </p:txBody>
      </p:sp>
      <p:sp>
        <p:nvSpPr>
          <p:cNvPr name="AutoShape 9" id="9"/>
          <p:cNvSpPr/>
          <p:nvPr/>
        </p:nvSpPr>
        <p:spPr>
          <a:xfrm>
            <a:off x="9144000" y="1933579"/>
            <a:ext cx="0" cy="7777251"/>
          </a:xfrm>
          <a:prstGeom prst="line">
            <a:avLst/>
          </a:prstGeom>
          <a:ln cap="flat" w="38100">
            <a:solidFill>
              <a:srgbClr val="12605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18898" y="447675"/>
            <a:ext cx="11250205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Referências Bibliográficas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342383"/>
            <a:ext cx="16230600" cy="6268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2460" indent="-321230" lvl="1">
              <a:lnSpc>
                <a:spcPts val="4166"/>
              </a:lnSpc>
              <a:buAutoNum type="arabicPeriod" startAt="1"/>
            </a:pPr>
            <a:r>
              <a:rPr lang="en-US" sz="2975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“Woolaroo.” Google Arts &amp; Culture, artsandculture.google.com/project/woolaroo. Acessado 10 de abril 2026.</a:t>
            </a:r>
          </a:p>
          <a:p>
            <a:pPr algn="l" marL="642460" indent="-321230" lvl="1">
              <a:lnSpc>
                <a:spcPts val="4166"/>
              </a:lnSpc>
              <a:buAutoNum type="arabicPeriod" startAt="1"/>
            </a:pPr>
            <a:r>
              <a:rPr lang="en-US" sz="2975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Fabián, Oscar. “MANGUARÉ Lenguas Indígenas.” Google.com, 2021, play.google.com/store/apps/details?hl=pt&amp;id=com.traductor.app. Acessado 10 de abril 2026</a:t>
            </a:r>
          </a:p>
          <a:p>
            <a:pPr algn="l" marL="642460" indent="-321230" lvl="1">
              <a:lnSpc>
                <a:spcPts val="4166"/>
              </a:lnSpc>
              <a:buAutoNum type="arabicPeriod" startAt="1"/>
            </a:pPr>
            <a:r>
              <a:rPr lang="en-US" sz="2975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CedisUnB. “GitHub - CedisUnB/Nativo: Aplicativo Tradutor de Línguas Indígenas.” GitHub, 2025, github.com/CedisUnB/Nativo. Acessado 12 de abril 2026.</a:t>
            </a:r>
          </a:p>
          <a:p>
            <a:pPr algn="l" marL="642460" indent="-321230" lvl="1">
              <a:lnSpc>
                <a:spcPts val="4166"/>
              </a:lnSpc>
              <a:buAutoNum type="arabicPeriod" startAt="1"/>
            </a:pPr>
            <a:r>
              <a:rPr lang="en-US" sz="2975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George Marsicano. Requisitos de Software: a comunicação é tudo. 1.1, Draft 18 março de 2026</a:t>
            </a:r>
          </a:p>
          <a:p>
            <a:pPr algn="l" marL="642460" indent="-321230" lvl="1">
              <a:lnSpc>
                <a:spcPts val="4166"/>
              </a:lnSpc>
              <a:buAutoNum type="arabicPeriod" startAt="1"/>
            </a:pPr>
            <a:r>
              <a:rPr lang="en-US" sz="2975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CARDOSO, Alexia Naara da Silva. Aplicativo tradutor de línguas indígenas: Munduruku. 2025. 75 f. Trabalho de Conclusão de Curso (Bacharelado em Engenharia de Software) – Universidade de Brasília, Brasília, 2025.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84734">
                <a:alpha val="100000"/>
              </a:srgbClr>
            </a:gs>
            <a:gs pos="100000">
              <a:srgbClr val="12605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7777" y="1657583"/>
            <a:ext cx="16232446" cy="6971834"/>
            <a:chOff x="0" y="0"/>
            <a:chExt cx="4275212" cy="18362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5212" cy="1836203"/>
            </a:xfrm>
            <a:custGeom>
              <a:avLst/>
              <a:gdLst/>
              <a:ahLst/>
              <a:cxnLst/>
              <a:rect r="r" b="b" t="t" l="l"/>
              <a:pathLst>
                <a:path h="1836203" w="4275212">
                  <a:moveTo>
                    <a:pt x="24324" y="0"/>
                  </a:moveTo>
                  <a:lnTo>
                    <a:pt x="4250888" y="0"/>
                  </a:lnTo>
                  <a:cubicBezTo>
                    <a:pt x="4264322" y="0"/>
                    <a:pt x="4275212" y="10890"/>
                    <a:pt x="4275212" y="24324"/>
                  </a:cubicBezTo>
                  <a:lnTo>
                    <a:pt x="4275212" y="1811879"/>
                  </a:lnTo>
                  <a:cubicBezTo>
                    <a:pt x="4275212" y="1818330"/>
                    <a:pt x="4272650" y="1824517"/>
                    <a:pt x="4268088" y="1829079"/>
                  </a:cubicBezTo>
                  <a:cubicBezTo>
                    <a:pt x="4263526" y="1833641"/>
                    <a:pt x="4257339" y="1836203"/>
                    <a:pt x="4250888" y="1836203"/>
                  </a:cubicBezTo>
                  <a:lnTo>
                    <a:pt x="24324" y="1836203"/>
                  </a:lnTo>
                  <a:cubicBezTo>
                    <a:pt x="10890" y="1836203"/>
                    <a:pt x="0" y="1825313"/>
                    <a:pt x="0" y="1811879"/>
                  </a:cubicBezTo>
                  <a:lnTo>
                    <a:pt x="0" y="24324"/>
                  </a:lnTo>
                  <a:cubicBezTo>
                    <a:pt x="0" y="10890"/>
                    <a:pt x="10890" y="0"/>
                    <a:pt x="24324" y="0"/>
                  </a:cubicBezTo>
                  <a:close/>
                </a:path>
              </a:pathLst>
            </a:custGeom>
            <a:ln w="95250" cap="rnd">
              <a:gradFill>
                <a:gsLst>
                  <a:gs pos="0">
                    <a:srgbClr val="084734">
                      <a:alpha val="100000"/>
                    </a:srgbClr>
                  </a:gs>
                  <a:gs pos="100000">
                    <a:srgbClr val="12605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5212" cy="18743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-1208867" y="5344"/>
            <a:ext cx="10352867" cy="10428712"/>
          </a:xfrm>
          <a:custGeom>
            <a:avLst/>
            <a:gdLst/>
            <a:ahLst/>
            <a:cxnLst/>
            <a:rect r="r" b="b" t="t" l="l"/>
            <a:pathLst>
              <a:path h="10428712" w="10352867">
                <a:moveTo>
                  <a:pt x="10352867" y="0"/>
                </a:moveTo>
                <a:lnTo>
                  <a:pt x="0" y="0"/>
                </a:lnTo>
                <a:lnTo>
                  <a:pt x="0" y="10428712"/>
                </a:lnTo>
                <a:lnTo>
                  <a:pt x="10352867" y="10428712"/>
                </a:lnTo>
                <a:lnTo>
                  <a:pt x="10352867" y="0"/>
                </a:lnTo>
                <a:close/>
              </a:path>
            </a:pathLst>
          </a:custGeom>
          <a:blipFill>
            <a:blip r:embed="rId2">
              <a:alphaModFix amt="73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433201" y="4366260"/>
            <a:ext cx="7421598" cy="168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960"/>
              </a:lnSpc>
            </a:pPr>
            <a:r>
              <a:rPr lang="en-US" b="true" sz="12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Obrigado!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567997" y="7567844"/>
            <a:ext cx="2788238" cy="4107901"/>
          </a:xfrm>
          <a:custGeom>
            <a:avLst/>
            <a:gdLst/>
            <a:ahLst/>
            <a:cxnLst/>
            <a:rect r="r" b="b" t="t" l="l"/>
            <a:pathLst>
              <a:path h="4107901" w="2788238">
                <a:moveTo>
                  <a:pt x="0" y="0"/>
                </a:moveTo>
                <a:lnTo>
                  <a:pt x="2788238" y="0"/>
                </a:lnTo>
                <a:lnTo>
                  <a:pt x="2788238" y="4107901"/>
                </a:lnTo>
                <a:lnTo>
                  <a:pt x="0" y="41079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266057">
            <a:off x="16893881" y="4951649"/>
            <a:ext cx="2788238" cy="4107901"/>
          </a:xfrm>
          <a:custGeom>
            <a:avLst/>
            <a:gdLst/>
            <a:ahLst/>
            <a:cxnLst/>
            <a:rect r="r" b="b" t="t" l="l"/>
            <a:pathLst>
              <a:path h="4107901" w="2788238">
                <a:moveTo>
                  <a:pt x="0" y="0"/>
                </a:moveTo>
                <a:lnTo>
                  <a:pt x="2788238" y="0"/>
                </a:lnTo>
                <a:lnTo>
                  <a:pt x="2788238" y="4107901"/>
                </a:lnTo>
                <a:lnTo>
                  <a:pt x="0" y="41079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009974">
            <a:off x="5534762" y="-2053951"/>
            <a:ext cx="2788238" cy="4107901"/>
          </a:xfrm>
          <a:custGeom>
            <a:avLst/>
            <a:gdLst/>
            <a:ahLst/>
            <a:cxnLst/>
            <a:rect r="r" b="b" t="t" l="l"/>
            <a:pathLst>
              <a:path h="4107901" w="2788238">
                <a:moveTo>
                  <a:pt x="0" y="0"/>
                </a:moveTo>
                <a:lnTo>
                  <a:pt x="2788238" y="0"/>
                </a:lnTo>
                <a:lnTo>
                  <a:pt x="2788238" y="4107902"/>
                </a:lnTo>
                <a:lnTo>
                  <a:pt x="0" y="4107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19109">
            <a:off x="16765682" y="-822132"/>
            <a:ext cx="3487850" cy="3221902"/>
          </a:xfrm>
          <a:custGeom>
            <a:avLst/>
            <a:gdLst/>
            <a:ahLst/>
            <a:cxnLst/>
            <a:rect r="r" b="b" t="t" l="l"/>
            <a:pathLst>
              <a:path h="3221902" w="3487850">
                <a:moveTo>
                  <a:pt x="0" y="0"/>
                </a:moveTo>
                <a:lnTo>
                  <a:pt x="3487851" y="0"/>
                </a:lnTo>
                <a:lnTo>
                  <a:pt x="3487851" y="3221902"/>
                </a:lnTo>
                <a:lnTo>
                  <a:pt x="0" y="3221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19109">
            <a:off x="8478827" y="9204110"/>
            <a:ext cx="3487850" cy="3221902"/>
          </a:xfrm>
          <a:custGeom>
            <a:avLst/>
            <a:gdLst/>
            <a:ahLst/>
            <a:cxnLst/>
            <a:rect r="r" b="b" t="t" l="l"/>
            <a:pathLst>
              <a:path h="3221902" w="3487850">
                <a:moveTo>
                  <a:pt x="0" y="0"/>
                </a:moveTo>
                <a:lnTo>
                  <a:pt x="3487851" y="0"/>
                </a:lnTo>
                <a:lnTo>
                  <a:pt x="3487851" y="3221902"/>
                </a:lnTo>
                <a:lnTo>
                  <a:pt x="0" y="3221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300019">
            <a:off x="-1439600" y="-1083662"/>
            <a:ext cx="3487850" cy="3221902"/>
          </a:xfrm>
          <a:custGeom>
            <a:avLst/>
            <a:gdLst/>
            <a:ahLst/>
            <a:cxnLst/>
            <a:rect r="r" b="b" t="t" l="l"/>
            <a:pathLst>
              <a:path h="3221902" w="3487850">
                <a:moveTo>
                  <a:pt x="0" y="0"/>
                </a:moveTo>
                <a:lnTo>
                  <a:pt x="3487851" y="0"/>
                </a:lnTo>
                <a:lnTo>
                  <a:pt x="3487851" y="3221901"/>
                </a:lnTo>
                <a:lnTo>
                  <a:pt x="0" y="32219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95529" y="1568949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4476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Equipe Anawê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315873" y="1861398"/>
            <a:ext cx="2820643" cy="282064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3154" t="-29774" r="-24765" b="-80786"/>
              </a:stretch>
            </a:blipFill>
            <a:ln w="95250" cap="sq">
              <a:solidFill>
                <a:srgbClr val="7DB279"/>
              </a:solidFill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7793538" y="1861398"/>
            <a:ext cx="2820643" cy="282064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6330" t="-8048" r="-8319" b="-6601"/>
              </a:stretch>
            </a:blipFill>
            <a:ln w="95250" cap="sq">
              <a:solidFill>
                <a:srgbClr val="7DB279"/>
              </a:solidFill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11273171" y="1861398"/>
            <a:ext cx="2820643" cy="282064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4626" r="0" b="-20373"/>
              </a:stretch>
            </a:blipFill>
            <a:ln w="95250" cap="sq">
              <a:solidFill>
                <a:srgbClr val="7DB279"/>
              </a:solidFill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4194186" y="5896504"/>
            <a:ext cx="2820643" cy="282064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7710" t="-10023" r="-5397" b="-3084"/>
              </a:stretch>
            </a:blipFill>
            <a:ln w="95250" cap="sq">
              <a:solidFill>
                <a:srgbClr val="7DB279"/>
              </a:solidFill>
              <a:prstDash val="solid"/>
              <a:miter/>
            </a:ln>
          </p:spPr>
        </p:sp>
      </p:grpSp>
      <p:sp>
        <p:nvSpPr>
          <p:cNvPr name="Freeform 14" id="14"/>
          <p:cNvSpPr/>
          <p:nvPr/>
        </p:nvSpPr>
        <p:spPr>
          <a:xfrm flipH="false" flipV="false" rot="706657">
            <a:off x="-1984892" y="7112603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0" y="0"/>
                </a:moveTo>
                <a:lnTo>
                  <a:pt x="3253224" y="0"/>
                </a:lnTo>
                <a:lnTo>
                  <a:pt x="3253224" y="5123187"/>
                </a:lnTo>
                <a:lnTo>
                  <a:pt x="0" y="51231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true" rot="0">
            <a:off x="-1803019" y="-1780482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4"/>
                </a:moveTo>
                <a:lnTo>
                  <a:pt x="3606038" y="3560964"/>
                </a:lnTo>
                <a:lnTo>
                  <a:pt x="3606038" y="0"/>
                </a:lnTo>
                <a:lnTo>
                  <a:pt x="0" y="0"/>
                </a:lnTo>
                <a:lnTo>
                  <a:pt x="0" y="3560964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-8460605">
            <a:off x="16661388" y="6937829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3253224" y="0"/>
                </a:moveTo>
                <a:lnTo>
                  <a:pt x="0" y="0"/>
                </a:lnTo>
                <a:lnTo>
                  <a:pt x="0" y="5123186"/>
                </a:lnTo>
                <a:lnTo>
                  <a:pt x="3253224" y="5123186"/>
                </a:lnTo>
                <a:lnTo>
                  <a:pt x="3253224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true" rot="-9145948">
            <a:off x="17140823" y="1914793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3"/>
                </a:moveTo>
                <a:lnTo>
                  <a:pt x="3606039" y="3560963"/>
                </a:lnTo>
                <a:lnTo>
                  <a:pt x="3606039" y="0"/>
                </a:lnTo>
                <a:lnTo>
                  <a:pt x="0" y="0"/>
                </a:lnTo>
                <a:lnTo>
                  <a:pt x="0" y="3560963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7793538" y="5897408"/>
            <a:ext cx="2820643" cy="2820643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16666" r="0" b="-16666"/>
              </a:stretch>
            </a:blipFill>
            <a:ln w="95250" cap="sq">
              <a:solidFill>
                <a:srgbClr val="7DB279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11273171" y="5897408"/>
            <a:ext cx="2820643" cy="2820643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43949" t="-50130" r="-40711" b="-96084"/>
              </a:stretch>
            </a:blipFill>
            <a:ln w="95250" cap="sq">
              <a:solidFill>
                <a:srgbClr val="7DB279"/>
              </a:solidFill>
              <a:prstDash val="solid"/>
              <a:miter/>
            </a:ln>
          </p:spPr>
        </p:sp>
      </p:grpSp>
      <p:sp>
        <p:nvSpPr>
          <p:cNvPr name="TextBox 22" id="22"/>
          <p:cNvSpPr txBox="true"/>
          <p:nvPr/>
        </p:nvSpPr>
        <p:spPr>
          <a:xfrm rot="0">
            <a:off x="4194186" y="4882971"/>
            <a:ext cx="294233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André Henrique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671725" y="8917172"/>
            <a:ext cx="386556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Giovanna Guimarães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72835" y="4882971"/>
            <a:ext cx="294233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Arthur Mendes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044812" y="4882971"/>
            <a:ext cx="322505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Johnnatan Salles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031685" y="8955272"/>
            <a:ext cx="222463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Pedro Silva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273171" y="8955272"/>
            <a:ext cx="276834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Renan Camara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81947" y="3379704"/>
            <a:ext cx="2298804" cy="2298804"/>
          </a:xfrm>
          <a:custGeom>
            <a:avLst/>
            <a:gdLst/>
            <a:ahLst/>
            <a:cxnLst/>
            <a:rect r="r" b="b" t="t" l="l"/>
            <a:pathLst>
              <a:path h="2298804" w="2298804">
                <a:moveTo>
                  <a:pt x="0" y="0"/>
                </a:moveTo>
                <a:lnTo>
                  <a:pt x="2298804" y="0"/>
                </a:lnTo>
                <a:lnTo>
                  <a:pt x="2298804" y="2298805"/>
                </a:lnTo>
                <a:lnTo>
                  <a:pt x="0" y="2298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4476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Cenário Atual do Cliente e do Negócio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17989" y="2043454"/>
            <a:ext cx="3026721" cy="1082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3"/>
              </a:lnSpc>
              <a:spcBef>
                <a:spcPct val="0"/>
              </a:spcBef>
            </a:pPr>
            <a:r>
              <a:rPr lang="en-US" b="true" sz="3116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IDENTIFICAÇÃO DO CLIENTE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745157" y="2043454"/>
            <a:ext cx="3026721" cy="1082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3"/>
              </a:lnSpc>
              <a:spcBef>
                <a:spcPct val="0"/>
              </a:spcBef>
            </a:pPr>
            <a:r>
              <a:rPr lang="en-US" b="true" sz="3116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INTRODUÇÃO AO NEGÓCIO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074270"/>
            <a:ext cx="7537488" cy="3348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b="true" sz="2400">
                <a:solidFill>
                  <a:srgbClr val="F1474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Nativo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b="true" sz="240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Tipo:</a:t>
            </a:r>
            <a:r>
              <a:rPr lang="en-US" sz="24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 Aplicativo tradutor de línguas indígenas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b="true" sz="240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Representante:</a:t>
            </a:r>
            <a:r>
              <a:rPr lang="en-US" sz="24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 Alexia Naara da Silva Cardoso — desenvolvedora única do projeto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b="true" sz="240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Vínculo:</a:t>
            </a:r>
            <a:r>
              <a:rPr lang="en-US" sz="24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 Desenvolvedora, mantenedora e ponte de comunicação com a Aldeia Munduruku de Bragança. Responsável por validar decisões e avaliar entregas.</a:t>
            </a:r>
          </a:p>
          <a:p>
            <a:pPr algn="just">
              <a:lnSpc>
                <a:spcPts val="3360"/>
              </a:lnSpc>
              <a:spcBef>
                <a:spcPct val="0"/>
              </a:spcBef>
            </a:pPr>
            <a:r>
              <a:rPr lang="en-US" b="true" sz="2400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Contato:</a:t>
            </a:r>
            <a:r>
              <a:rPr lang="en-US" sz="24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 Reuniões por vídeo chamada e mensagens</a:t>
            </a:r>
          </a:p>
        </p:txBody>
      </p:sp>
      <p:sp>
        <p:nvSpPr>
          <p:cNvPr name="AutoShape 7" id="7"/>
          <p:cNvSpPr/>
          <p:nvPr/>
        </p:nvSpPr>
        <p:spPr>
          <a:xfrm>
            <a:off x="9144000" y="1933579"/>
            <a:ext cx="0" cy="7777251"/>
          </a:xfrm>
          <a:prstGeom prst="line">
            <a:avLst/>
          </a:prstGeom>
          <a:ln cap="flat" w="38100">
            <a:solidFill>
              <a:srgbClr val="12605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0421139" y="3454686"/>
            <a:ext cx="7674756" cy="209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 Nativo é um aplicativo móvel de tradução bidirecional Português–Munduruku, desenvolvido como TCC por Alexia Naara sob orientação do Prof. Dr. Sergio Antônio e coorientação da Profa. Dra. Celia Matsunaga, sob tutela do CEDIS.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725025" y="6131420"/>
            <a:ext cx="3867000" cy="1455600"/>
            <a:chOff x="0" y="0"/>
            <a:chExt cx="1079657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9657" cy="406400"/>
            </a:xfrm>
            <a:custGeom>
              <a:avLst/>
              <a:gdLst/>
              <a:ahLst/>
              <a:cxnLst/>
              <a:rect r="r" b="b" t="t" l="l"/>
              <a:pathLst>
                <a:path h="406400" w="1079657">
                  <a:moveTo>
                    <a:pt x="876457" y="0"/>
                  </a:moveTo>
                  <a:cubicBezTo>
                    <a:pt x="988682" y="0"/>
                    <a:pt x="1079657" y="90976"/>
                    <a:pt x="1079657" y="203200"/>
                  </a:cubicBezTo>
                  <a:cubicBezTo>
                    <a:pt x="1079657" y="315424"/>
                    <a:pt x="988682" y="406400"/>
                    <a:pt x="87645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079657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78506" y="6272516"/>
            <a:ext cx="2886385" cy="735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8"/>
              </a:lnSpc>
              <a:spcBef>
                <a:spcPct val="0"/>
              </a:spcBef>
            </a:pPr>
            <a:r>
              <a:rPr lang="en-US" b="true" sz="2084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Traduçã</a:t>
            </a:r>
            <a:r>
              <a:rPr lang="en-US" b="true" sz="2084" strike="noStrike" u="none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 Bidirecional</a:t>
            </a:r>
          </a:p>
          <a:p>
            <a:pPr algn="l" marL="0" indent="0" lvl="0">
              <a:lnSpc>
                <a:spcPts val="2918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158349" y="6731311"/>
            <a:ext cx="3126698" cy="73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13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Português ↔ Munduruku</a:t>
            </a:r>
          </a:p>
          <a:p>
            <a:pPr algn="l" marL="0" indent="0" lvl="0">
              <a:lnSpc>
                <a:spcPts val="2995"/>
              </a:lnSpc>
              <a:spcBef>
                <a:spcPct val="0"/>
              </a:spcBef>
            </a:pPr>
          </a:p>
        </p:txBody>
      </p:sp>
      <p:grpSp>
        <p:nvGrpSpPr>
          <p:cNvPr name="Group 14" id="14"/>
          <p:cNvGrpSpPr/>
          <p:nvPr/>
        </p:nvGrpSpPr>
        <p:grpSpPr>
          <a:xfrm rot="0">
            <a:off x="13838378" y="7064181"/>
            <a:ext cx="3867000" cy="1455600"/>
            <a:chOff x="0" y="0"/>
            <a:chExt cx="1079657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79657" cy="406400"/>
            </a:xfrm>
            <a:custGeom>
              <a:avLst/>
              <a:gdLst/>
              <a:ahLst/>
              <a:cxnLst/>
              <a:rect r="r" b="b" t="t" l="l"/>
              <a:pathLst>
                <a:path h="406400" w="1079657">
                  <a:moveTo>
                    <a:pt x="876457" y="0"/>
                  </a:moveTo>
                  <a:cubicBezTo>
                    <a:pt x="988682" y="0"/>
                    <a:pt x="1079657" y="90976"/>
                    <a:pt x="1079657" y="203200"/>
                  </a:cubicBezTo>
                  <a:cubicBezTo>
                    <a:pt x="1079657" y="315424"/>
                    <a:pt x="988682" y="406400"/>
                    <a:pt x="87645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079657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391859" y="7205277"/>
            <a:ext cx="2886385" cy="735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8"/>
              </a:lnSpc>
              <a:spcBef>
                <a:spcPct val="0"/>
              </a:spcBef>
            </a:pPr>
            <a:r>
              <a:rPr lang="en-US" b="true" sz="2084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Sessã</a:t>
            </a:r>
            <a:r>
              <a:rPr lang="en-US" b="true" sz="2084" strike="noStrike" u="none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 Informativa</a:t>
            </a:r>
          </a:p>
          <a:p>
            <a:pPr algn="l" marL="0" indent="0" lvl="0">
              <a:lnSpc>
                <a:spcPts val="2918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4271702" y="7622152"/>
            <a:ext cx="3126698" cy="1104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13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Conteúdo cultural e linguístico</a:t>
            </a:r>
          </a:p>
          <a:p>
            <a:pPr algn="l" marL="0" indent="0" lvl="0">
              <a:lnSpc>
                <a:spcPts val="2995"/>
              </a:lnSpc>
              <a:spcBef>
                <a:spcPct val="0"/>
              </a:spcBef>
            </a:pPr>
          </a:p>
        </p:txBody>
      </p:sp>
      <p:grpSp>
        <p:nvGrpSpPr>
          <p:cNvPr name="Group 19" id="19"/>
          <p:cNvGrpSpPr/>
          <p:nvPr/>
        </p:nvGrpSpPr>
        <p:grpSpPr>
          <a:xfrm rot="0">
            <a:off x="9725025" y="7998915"/>
            <a:ext cx="3867000" cy="1847072"/>
            <a:chOff x="0" y="0"/>
            <a:chExt cx="1079657" cy="51569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79657" cy="515698"/>
            </a:xfrm>
            <a:custGeom>
              <a:avLst/>
              <a:gdLst/>
              <a:ahLst/>
              <a:cxnLst/>
              <a:rect r="r" b="b" t="t" l="l"/>
              <a:pathLst>
                <a:path h="515698" w="1079657">
                  <a:moveTo>
                    <a:pt x="876457" y="0"/>
                  </a:moveTo>
                  <a:cubicBezTo>
                    <a:pt x="988682" y="0"/>
                    <a:pt x="1079657" y="115443"/>
                    <a:pt x="1079657" y="257849"/>
                  </a:cubicBezTo>
                  <a:cubicBezTo>
                    <a:pt x="1079657" y="400255"/>
                    <a:pt x="988682" y="515698"/>
                    <a:pt x="876457" y="515698"/>
                  </a:cubicBezTo>
                  <a:lnTo>
                    <a:pt x="203200" y="515698"/>
                  </a:lnTo>
                  <a:cubicBezTo>
                    <a:pt x="90976" y="515698"/>
                    <a:pt x="0" y="400255"/>
                    <a:pt x="0" y="257849"/>
                  </a:cubicBezTo>
                  <a:cubicBezTo>
                    <a:pt x="0" y="11544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2605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079657" cy="5537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0278506" y="8140011"/>
            <a:ext cx="2886385" cy="735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18"/>
              </a:lnSpc>
              <a:spcBef>
                <a:spcPct val="0"/>
              </a:spcBef>
            </a:pPr>
            <a:r>
              <a:rPr lang="en-US" b="true" sz="2084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Gestã</a:t>
            </a:r>
            <a:r>
              <a:rPr lang="en-US" b="true" sz="2084" strike="noStrike" u="none">
                <a:solidFill>
                  <a:srgbClr val="5CC25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 de Conteúdo</a:t>
            </a:r>
          </a:p>
          <a:p>
            <a:pPr algn="l" marL="0" indent="0" lvl="0">
              <a:lnSpc>
                <a:spcPts val="2918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0278506" y="8598806"/>
            <a:ext cx="3006541" cy="1422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057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Adicionar, editar e gerenciar traduções e usuários</a:t>
            </a:r>
          </a:p>
          <a:p>
            <a:pPr algn="l" marL="0" indent="0" lvl="0">
              <a:lnSpc>
                <a:spcPts val="288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233" y="2585870"/>
            <a:ext cx="11227648" cy="6119068"/>
          </a:xfrm>
          <a:custGeom>
            <a:avLst/>
            <a:gdLst/>
            <a:ahLst/>
            <a:cxnLst/>
            <a:rect r="r" b="b" t="t" l="l"/>
            <a:pathLst>
              <a:path h="6119068" w="11227648">
                <a:moveTo>
                  <a:pt x="0" y="0"/>
                </a:moveTo>
                <a:lnTo>
                  <a:pt x="11227648" y="0"/>
                </a:lnTo>
                <a:lnTo>
                  <a:pt x="11227648" y="6119068"/>
                </a:lnTo>
                <a:lnTo>
                  <a:pt x="0" y="6119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9233" y="2585870"/>
            <a:ext cx="11227648" cy="6119068"/>
            <a:chOff x="0" y="0"/>
            <a:chExt cx="2957076" cy="16116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57076" cy="1611606"/>
            </a:xfrm>
            <a:custGeom>
              <a:avLst/>
              <a:gdLst/>
              <a:ahLst/>
              <a:cxnLst/>
              <a:rect r="r" b="b" t="t" l="l"/>
              <a:pathLst>
                <a:path h="1611606" w="2957076">
                  <a:moveTo>
                    <a:pt x="0" y="0"/>
                  </a:moveTo>
                  <a:lnTo>
                    <a:pt x="2957076" y="0"/>
                  </a:lnTo>
                  <a:lnTo>
                    <a:pt x="2957076" y="1611606"/>
                  </a:lnTo>
                  <a:lnTo>
                    <a:pt x="0" y="1611606"/>
                  </a:lnTo>
                  <a:close/>
                </a:path>
              </a:pathLst>
            </a:custGeom>
            <a:ln w="38100" cap="sq">
              <a:solidFill>
                <a:srgbClr val="12605D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57076" cy="16497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63455" y="447675"/>
            <a:ext cx="16361091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Identificação da Oportunidade ou Problema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963721" y="2223128"/>
            <a:ext cx="5708800" cy="745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b="true" sz="3000" u="sng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Problema Central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O uso do Nativo </a:t>
            </a:r>
            <a:r>
              <a:rPr lang="en-US" b="true" sz="3000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é pontual e não recorrente</a:t>
            </a:r>
            <a:r>
              <a:rPr lang="en-US" sz="3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, reduzindo seu impacto na preservação linguística.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Baixa integração com o cotidiano dos usuários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Ausência de estímulos para prática contínua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Aprendizado passivo, sem retenção efetiva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Plataforma não se consolida como espaço de pertencimento cultural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84734">
                <a:alpha val="100000"/>
              </a:srgbClr>
            </a:gs>
            <a:gs pos="100000">
              <a:srgbClr val="12605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74160" y="5344"/>
            <a:ext cx="10352867" cy="10428712"/>
          </a:xfrm>
          <a:custGeom>
            <a:avLst/>
            <a:gdLst/>
            <a:ahLst/>
            <a:cxnLst/>
            <a:rect r="r" b="b" t="t" l="l"/>
            <a:pathLst>
              <a:path h="10428712" w="10352867">
                <a:moveTo>
                  <a:pt x="0" y="0"/>
                </a:moveTo>
                <a:lnTo>
                  <a:pt x="10352866" y="0"/>
                </a:lnTo>
                <a:lnTo>
                  <a:pt x="10352866" y="10428712"/>
                </a:lnTo>
                <a:lnTo>
                  <a:pt x="0" y="10428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1803019" y="-1780482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4"/>
                </a:moveTo>
                <a:lnTo>
                  <a:pt x="3606038" y="3560964"/>
                </a:lnTo>
                <a:lnTo>
                  <a:pt x="3606038" y="0"/>
                </a:lnTo>
                <a:lnTo>
                  <a:pt x="0" y="0"/>
                </a:lnTo>
                <a:lnTo>
                  <a:pt x="0" y="3560964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06657">
            <a:off x="-1984892" y="7112603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0" y="0"/>
                </a:moveTo>
                <a:lnTo>
                  <a:pt x="3253224" y="0"/>
                </a:lnTo>
                <a:lnTo>
                  <a:pt x="3253224" y="5123187"/>
                </a:lnTo>
                <a:lnTo>
                  <a:pt x="0" y="51231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8460605">
            <a:off x="16661388" y="6937829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3253224" y="0"/>
                </a:moveTo>
                <a:lnTo>
                  <a:pt x="0" y="0"/>
                </a:lnTo>
                <a:lnTo>
                  <a:pt x="0" y="5123186"/>
                </a:lnTo>
                <a:lnTo>
                  <a:pt x="3253224" y="5123186"/>
                </a:lnTo>
                <a:lnTo>
                  <a:pt x="3253224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-9145948">
            <a:off x="17140823" y="1914793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3"/>
                </a:moveTo>
                <a:lnTo>
                  <a:pt x="3606039" y="3560963"/>
                </a:lnTo>
                <a:lnTo>
                  <a:pt x="3606039" y="0"/>
                </a:lnTo>
                <a:lnTo>
                  <a:pt x="0" y="0"/>
                </a:lnTo>
                <a:lnTo>
                  <a:pt x="0" y="3560963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49642" y="3162300"/>
            <a:ext cx="4010060" cy="4114800"/>
          </a:xfrm>
          <a:custGeom>
            <a:avLst/>
            <a:gdLst/>
            <a:ahLst/>
            <a:cxnLst/>
            <a:rect r="r" b="b" t="t" l="l"/>
            <a:pathLst>
              <a:path h="4114800" w="4010060">
                <a:moveTo>
                  <a:pt x="0" y="0"/>
                </a:moveTo>
                <a:lnTo>
                  <a:pt x="4010059" y="0"/>
                </a:lnTo>
                <a:lnTo>
                  <a:pt x="40100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4476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Desafios do Projeto</a:t>
            </a:r>
          </a:p>
        </p:txBody>
      </p:sp>
      <p:grpSp>
        <p:nvGrpSpPr>
          <p:cNvPr name="Group 9" id="9"/>
          <p:cNvGrpSpPr/>
          <p:nvPr/>
        </p:nvGrpSpPr>
        <p:grpSpPr>
          <a:xfrm rot="-5400000">
            <a:off x="4803786" y="-675011"/>
            <a:ext cx="2491056" cy="7402040"/>
            <a:chOff x="0" y="0"/>
            <a:chExt cx="835313" cy="24820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35313" cy="2482087"/>
            </a:xfrm>
            <a:custGeom>
              <a:avLst/>
              <a:gdLst/>
              <a:ahLst/>
              <a:cxnLst/>
              <a:rect r="r" b="b" t="t" l="l"/>
              <a:pathLst>
                <a:path h="2482087" w="835313">
                  <a:moveTo>
                    <a:pt x="0" y="0"/>
                  </a:moveTo>
                  <a:lnTo>
                    <a:pt x="835313" y="0"/>
                  </a:lnTo>
                  <a:lnTo>
                    <a:pt x="835313" y="2482087"/>
                  </a:lnTo>
                  <a:lnTo>
                    <a:pt x="0" y="2482087"/>
                  </a:ln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35313" cy="2520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5400000">
            <a:off x="1191910" y="2936865"/>
            <a:ext cx="2491056" cy="178288"/>
            <a:chOff x="0" y="0"/>
            <a:chExt cx="731802" cy="5237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31802" cy="52376"/>
            </a:xfrm>
            <a:custGeom>
              <a:avLst/>
              <a:gdLst/>
              <a:ahLst/>
              <a:cxnLst/>
              <a:rect r="r" b="b" t="t" l="l"/>
              <a:pathLst>
                <a:path h="52376" w="731802">
                  <a:moveTo>
                    <a:pt x="0" y="0"/>
                  </a:moveTo>
                  <a:lnTo>
                    <a:pt x="731802" y="0"/>
                  </a:lnTo>
                  <a:lnTo>
                    <a:pt x="731802" y="52376"/>
                  </a:lnTo>
                  <a:lnTo>
                    <a:pt x="0" y="52376"/>
                  </a:lnTo>
                  <a:close/>
                </a:path>
              </a:pathLst>
            </a:custGeom>
            <a:solidFill>
              <a:srgbClr val="27BD8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731802" cy="90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5400000">
            <a:off x="4803786" y="2199780"/>
            <a:ext cx="2491056" cy="7402040"/>
            <a:chOff x="0" y="0"/>
            <a:chExt cx="835313" cy="24820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35313" cy="2482087"/>
            </a:xfrm>
            <a:custGeom>
              <a:avLst/>
              <a:gdLst/>
              <a:ahLst/>
              <a:cxnLst/>
              <a:rect r="r" b="b" t="t" l="l"/>
              <a:pathLst>
                <a:path h="2482087" w="835313">
                  <a:moveTo>
                    <a:pt x="0" y="0"/>
                  </a:moveTo>
                  <a:lnTo>
                    <a:pt x="835313" y="0"/>
                  </a:lnTo>
                  <a:lnTo>
                    <a:pt x="835313" y="2482087"/>
                  </a:lnTo>
                  <a:lnTo>
                    <a:pt x="0" y="2482087"/>
                  </a:lnTo>
                  <a:close/>
                </a:path>
              </a:pathLst>
            </a:custGeom>
            <a:solidFill>
              <a:srgbClr val="F6F3F4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35313" cy="2520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-5400000">
            <a:off x="1191910" y="5811656"/>
            <a:ext cx="2491056" cy="178288"/>
            <a:chOff x="0" y="0"/>
            <a:chExt cx="731802" cy="5237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1802" cy="52376"/>
            </a:xfrm>
            <a:custGeom>
              <a:avLst/>
              <a:gdLst/>
              <a:ahLst/>
              <a:cxnLst/>
              <a:rect r="r" b="b" t="t" l="l"/>
              <a:pathLst>
                <a:path h="52376" w="731802">
                  <a:moveTo>
                    <a:pt x="0" y="0"/>
                  </a:moveTo>
                  <a:lnTo>
                    <a:pt x="731802" y="0"/>
                  </a:lnTo>
                  <a:lnTo>
                    <a:pt x="731802" y="52376"/>
                  </a:lnTo>
                  <a:lnTo>
                    <a:pt x="0" y="52376"/>
                  </a:lnTo>
                  <a:close/>
                </a:path>
              </a:pathLst>
            </a:custGeom>
            <a:solidFill>
              <a:srgbClr val="27BD8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731802" cy="90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-5400000">
            <a:off x="4803786" y="5071836"/>
            <a:ext cx="2491056" cy="7402040"/>
            <a:chOff x="0" y="0"/>
            <a:chExt cx="835313" cy="248208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35313" cy="2482087"/>
            </a:xfrm>
            <a:custGeom>
              <a:avLst/>
              <a:gdLst/>
              <a:ahLst/>
              <a:cxnLst/>
              <a:rect r="r" b="b" t="t" l="l"/>
              <a:pathLst>
                <a:path h="2482087" w="835313">
                  <a:moveTo>
                    <a:pt x="0" y="0"/>
                  </a:moveTo>
                  <a:lnTo>
                    <a:pt x="835313" y="0"/>
                  </a:lnTo>
                  <a:lnTo>
                    <a:pt x="835313" y="2482087"/>
                  </a:lnTo>
                  <a:lnTo>
                    <a:pt x="0" y="2482087"/>
                  </a:lnTo>
                  <a:close/>
                </a:path>
              </a:pathLst>
            </a:custGeom>
            <a:solidFill>
              <a:srgbClr val="F6F3F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835313" cy="2520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-5400000">
            <a:off x="1191910" y="8683712"/>
            <a:ext cx="2491056" cy="178288"/>
            <a:chOff x="0" y="0"/>
            <a:chExt cx="731802" cy="5237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31802" cy="52376"/>
            </a:xfrm>
            <a:custGeom>
              <a:avLst/>
              <a:gdLst/>
              <a:ahLst/>
              <a:cxnLst/>
              <a:rect r="r" b="b" t="t" l="l"/>
              <a:pathLst>
                <a:path h="52376" w="731802">
                  <a:moveTo>
                    <a:pt x="0" y="0"/>
                  </a:moveTo>
                  <a:lnTo>
                    <a:pt x="731802" y="0"/>
                  </a:lnTo>
                  <a:lnTo>
                    <a:pt x="731802" y="52376"/>
                  </a:lnTo>
                  <a:lnTo>
                    <a:pt x="0" y="52376"/>
                  </a:lnTo>
                  <a:close/>
                </a:path>
              </a:pathLst>
            </a:custGeom>
            <a:solidFill>
              <a:srgbClr val="27BD80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731802" cy="90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2840963" y="2572472"/>
            <a:ext cx="6718816" cy="175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r>
              <a:rPr lang="en-US" sz="2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omunicação Indireta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O contato com a comunidade Munduruku é mediado por uma representante, dificultando feedbacks em tempo real e comprometendo a agilidade das decisões.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2840963" y="5445188"/>
            <a:ext cx="6718816" cy="140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Equip</a:t>
            </a:r>
            <a:r>
              <a:rPr lang="en-US" sz="2000">
                <a:solidFill>
                  <a:srgbClr val="171918"/>
                </a:solidFill>
                <a:latin typeface="Quicksand"/>
                <a:ea typeface="Quicksand"/>
                <a:cs typeface="Quicksand"/>
                <a:sym typeface="Quicksand"/>
              </a:rPr>
              <a:t>e reduzida impacta a velocidade de desenvolvimento e a realização completa do escopo idealizado.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2816099" y="8345488"/>
            <a:ext cx="6718816" cy="175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Limit</a:t>
            </a: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ações Técnicas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 uso do Flask gera gargalos de performance e dificulta a evolução contínua do sistema, impactando diretamente a experiência do usuário.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2816099" y="2079506"/>
            <a:ext cx="3441222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Comunic</a:t>
            </a:r>
            <a:r>
              <a:rPr lang="en-US" b="true" sz="2499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ação Indireta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2840963" y="4950547"/>
            <a:ext cx="363140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</a:t>
            </a:r>
            <a:r>
              <a:rPr lang="en-US" b="true" sz="2499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alta de Colaboradores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2840963" y="7851178"/>
            <a:ext cx="30370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Limit</a:t>
            </a:r>
            <a:r>
              <a:rPr lang="en-US" b="true" sz="2499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ações Técnicas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9940" y="1362356"/>
            <a:ext cx="597547" cy="641662"/>
          </a:xfrm>
          <a:custGeom>
            <a:avLst/>
            <a:gdLst/>
            <a:ahLst/>
            <a:cxnLst/>
            <a:rect r="r" b="b" t="t" l="l"/>
            <a:pathLst>
              <a:path h="641662" w="597547">
                <a:moveTo>
                  <a:pt x="0" y="0"/>
                </a:moveTo>
                <a:lnTo>
                  <a:pt x="597548" y="0"/>
                </a:lnTo>
                <a:lnTo>
                  <a:pt x="597548" y="641661"/>
                </a:lnTo>
                <a:lnTo>
                  <a:pt x="0" y="64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-60" y="2787128"/>
            <a:ext cx="18288000" cy="19050"/>
          </a:xfrm>
          <a:prstGeom prst="line">
            <a:avLst/>
          </a:prstGeom>
          <a:ln cap="flat" w="38100">
            <a:solidFill>
              <a:srgbClr val="12605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3924119" y="6107428"/>
            <a:ext cx="3127534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Usuários e validadores do Nativo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596163" y="6107428"/>
            <a:ext cx="5047953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Validar e transmitir opiniões sobre os requisitos implementados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497559" y="2995989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29"/>
                </a:lnTo>
                <a:lnTo>
                  <a:pt x="0" y="439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497559" y="3698354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29"/>
                </a:lnTo>
                <a:lnTo>
                  <a:pt x="0" y="439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497559" y="4528073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29"/>
                </a:lnTo>
                <a:lnTo>
                  <a:pt x="0" y="439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97559" y="5432050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497559" y="6132138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497559" y="6971717"/>
            <a:ext cx="2083976" cy="439530"/>
          </a:xfrm>
          <a:custGeom>
            <a:avLst/>
            <a:gdLst/>
            <a:ahLst/>
            <a:cxnLst/>
            <a:rect r="r" b="b" t="t" l="l"/>
            <a:pathLst>
              <a:path h="439530" w="2083976">
                <a:moveTo>
                  <a:pt x="0" y="0"/>
                </a:moveTo>
                <a:lnTo>
                  <a:pt x="2083976" y="0"/>
                </a:lnTo>
                <a:lnTo>
                  <a:pt x="2083976" y="439530"/>
                </a:lnTo>
                <a:lnTo>
                  <a:pt x="0" y="4395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flipV="true">
            <a:off x="-99" y="3598341"/>
            <a:ext cx="18288000" cy="19050"/>
          </a:xfrm>
          <a:prstGeom prst="line">
            <a:avLst/>
          </a:prstGeom>
          <a:ln cap="flat" w="38100">
            <a:solidFill>
              <a:srgbClr val="B2B2B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V="true">
            <a:off x="-119" y="4247253"/>
            <a:ext cx="18288000" cy="19050"/>
          </a:xfrm>
          <a:prstGeom prst="line">
            <a:avLst/>
          </a:prstGeom>
          <a:ln cap="flat" w="38100">
            <a:solidFill>
              <a:srgbClr val="B2B2B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-139" y="5243827"/>
            <a:ext cx="18288000" cy="19050"/>
          </a:xfrm>
          <a:prstGeom prst="line">
            <a:avLst/>
          </a:prstGeom>
          <a:ln cap="flat" w="38100">
            <a:solidFill>
              <a:srgbClr val="B2B2B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V="true">
            <a:off x="-40" y="5957305"/>
            <a:ext cx="18288000" cy="19050"/>
          </a:xfrm>
          <a:prstGeom prst="line">
            <a:avLst/>
          </a:prstGeom>
          <a:ln cap="flat" w="38100">
            <a:solidFill>
              <a:srgbClr val="B2B2B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-20" y="6752642"/>
            <a:ext cx="18288000" cy="19050"/>
          </a:xfrm>
          <a:prstGeom prst="line">
            <a:avLst/>
          </a:prstGeom>
          <a:ln cap="flat" w="38100">
            <a:solidFill>
              <a:srgbClr val="B2B2B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flipV="true">
            <a:off x="-159" y="7555228"/>
            <a:ext cx="18288000" cy="19050"/>
          </a:xfrm>
          <a:prstGeom prst="line">
            <a:avLst/>
          </a:prstGeom>
          <a:ln cap="flat" w="38100">
            <a:solidFill>
              <a:srgbClr val="B2B2B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028700" y="238406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Stakeholders: A Rede de Apoio e Validação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65781" y="1494274"/>
            <a:ext cx="3087648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MAPA DE STAKEHOLDERS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9940" y="2251667"/>
            <a:ext cx="1791295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STAKEHOLDER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24119" y="2251667"/>
            <a:ext cx="113919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RELAÇÃO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596163" y="2251667"/>
            <a:ext cx="2661404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INTERESSE PRINCIPAL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819874" y="2251667"/>
            <a:ext cx="143934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INFLUÊNCIA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49940" y="3177653"/>
            <a:ext cx="1567339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Alexia Naara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924119" y="3177653"/>
            <a:ext cx="3127534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Cliente e Desenvolvedora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96163" y="3177653"/>
            <a:ext cx="4083248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Validar ideias, escopo e entregas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49940" y="3821803"/>
            <a:ext cx="1484233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Prof.</a:t>
            </a: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Márcio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964778" y="3821427"/>
            <a:ext cx="3046214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Representante da Aldeia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596163" y="3821427"/>
            <a:ext cx="513850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Intermediar validação com a comunidade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49940" y="4465952"/>
            <a:ext cx="1092975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</a:t>
            </a: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iretora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924119" y="4465952"/>
            <a:ext cx="3127534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Validadora institucional do Nativo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596163" y="4465952"/>
            <a:ext cx="5138500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Avaliar a adequação da solução ao contexto escolar e às necessidades locais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9940" y="5462902"/>
            <a:ext cx="1881842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Equ</a:t>
            </a: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ipe de Dev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014666" y="5462902"/>
            <a:ext cx="2104192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Desenvolvedores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686710" y="5462902"/>
            <a:ext cx="4501991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Implementar melhorias e viabilidade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49940" y="6107428"/>
            <a:ext cx="940921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Alunos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59291" y="7104378"/>
            <a:ext cx="2384429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Prof. Sergio Freitas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014666" y="7129778"/>
            <a:ext cx="2670816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Representante CEDIS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696061" y="7104378"/>
            <a:ext cx="3460316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Apoio técnico e institucional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6257667" y="3043351"/>
            <a:ext cx="56376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ALTA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6257667" y="3745716"/>
            <a:ext cx="56376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ALTA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6257667" y="4575435"/>
            <a:ext cx="56376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ALTA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6257667" y="5479413"/>
            <a:ext cx="563761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ALTA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6194326" y="6179500"/>
            <a:ext cx="69044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MÉDIA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6212304" y="7019080"/>
            <a:ext cx="654487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F6F3F4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BAIXA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48714" y="8050528"/>
            <a:ext cx="3424936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INTERMEDIAÇÃO ESSENCIAL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48714" y="8637903"/>
            <a:ext cx="5274407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 Prof. Márcio atua como o elo vital, transmitindo percepções da aldeia para a equipe técnica.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408928" y="8050528"/>
            <a:ext cx="2881224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VALIDAÇÃO EM CAMPO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408928" y="8637903"/>
            <a:ext cx="5056923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Alun</a:t>
            </a:r>
            <a:r>
              <a:rPr lang="en-US" sz="19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os e diretora garantem que a solução seja funcional no dia a dia da escola indígena.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164822" y="7945753"/>
            <a:ext cx="2207022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DECISÃO TÉCNICA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164822" y="8533128"/>
            <a:ext cx="5094399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Alexia</a:t>
            </a:r>
            <a:r>
              <a:rPr lang="en-US" sz="19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e a Equipe de Dev equilibram o valor cultural com a viabilidade tecnológica.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84734">
                <a:alpha val="100000"/>
              </a:srgbClr>
            </a:gs>
            <a:gs pos="100000">
              <a:srgbClr val="12605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2404" y="3999032"/>
            <a:ext cx="3517241" cy="3808944"/>
            <a:chOff x="0" y="0"/>
            <a:chExt cx="812800" cy="8802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80210"/>
            </a:xfrm>
            <a:custGeom>
              <a:avLst/>
              <a:gdLst/>
              <a:ahLst/>
              <a:cxnLst/>
              <a:rect r="r" b="b" t="t" l="l"/>
              <a:pathLst>
                <a:path h="880210" w="812800">
                  <a:moveTo>
                    <a:pt x="112258" y="0"/>
                  </a:moveTo>
                  <a:lnTo>
                    <a:pt x="700542" y="0"/>
                  </a:lnTo>
                  <a:cubicBezTo>
                    <a:pt x="762540" y="0"/>
                    <a:pt x="812800" y="50260"/>
                    <a:pt x="812800" y="112258"/>
                  </a:cubicBezTo>
                  <a:lnTo>
                    <a:pt x="812800" y="767952"/>
                  </a:lnTo>
                  <a:cubicBezTo>
                    <a:pt x="812800" y="797725"/>
                    <a:pt x="800973" y="826278"/>
                    <a:pt x="779920" y="847330"/>
                  </a:cubicBezTo>
                  <a:cubicBezTo>
                    <a:pt x="758868" y="868383"/>
                    <a:pt x="730315" y="880210"/>
                    <a:pt x="700542" y="880210"/>
                  </a:cubicBezTo>
                  <a:lnTo>
                    <a:pt x="112258" y="880210"/>
                  </a:lnTo>
                  <a:cubicBezTo>
                    <a:pt x="50260" y="880210"/>
                    <a:pt x="0" y="829950"/>
                    <a:pt x="0" y="767952"/>
                  </a:cubicBezTo>
                  <a:lnTo>
                    <a:pt x="0" y="112258"/>
                  </a:lnTo>
                  <a:cubicBezTo>
                    <a:pt x="0" y="50260"/>
                    <a:pt x="50260" y="0"/>
                    <a:pt x="11225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12605D">
                    <a:alpha val="12500"/>
                  </a:srgbClr>
                </a:gs>
                <a:gs pos="100000">
                  <a:srgbClr val="062E2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918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874160" y="5344"/>
            <a:ext cx="10352867" cy="10428712"/>
          </a:xfrm>
          <a:custGeom>
            <a:avLst/>
            <a:gdLst/>
            <a:ahLst/>
            <a:cxnLst/>
            <a:rect r="r" b="b" t="t" l="l"/>
            <a:pathLst>
              <a:path h="10428712" w="10352867">
                <a:moveTo>
                  <a:pt x="0" y="0"/>
                </a:moveTo>
                <a:lnTo>
                  <a:pt x="10352866" y="0"/>
                </a:lnTo>
                <a:lnTo>
                  <a:pt x="10352866" y="10428712"/>
                </a:lnTo>
                <a:lnTo>
                  <a:pt x="0" y="10428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77539" y="1656657"/>
            <a:ext cx="1051473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Segmentação de Usuários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5333656" y="3999032"/>
            <a:ext cx="3517241" cy="3808944"/>
            <a:chOff x="0" y="0"/>
            <a:chExt cx="812800" cy="8802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80210"/>
            </a:xfrm>
            <a:custGeom>
              <a:avLst/>
              <a:gdLst/>
              <a:ahLst/>
              <a:cxnLst/>
              <a:rect r="r" b="b" t="t" l="l"/>
              <a:pathLst>
                <a:path h="880210" w="812800">
                  <a:moveTo>
                    <a:pt x="112258" y="0"/>
                  </a:moveTo>
                  <a:lnTo>
                    <a:pt x="700542" y="0"/>
                  </a:lnTo>
                  <a:cubicBezTo>
                    <a:pt x="762540" y="0"/>
                    <a:pt x="812800" y="50260"/>
                    <a:pt x="812800" y="112258"/>
                  </a:cubicBezTo>
                  <a:lnTo>
                    <a:pt x="812800" y="767952"/>
                  </a:lnTo>
                  <a:cubicBezTo>
                    <a:pt x="812800" y="797725"/>
                    <a:pt x="800973" y="826278"/>
                    <a:pt x="779920" y="847330"/>
                  </a:cubicBezTo>
                  <a:cubicBezTo>
                    <a:pt x="758868" y="868383"/>
                    <a:pt x="730315" y="880210"/>
                    <a:pt x="700542" y="880210"/>
                  </a:cubicBezTo>
                  <a:lnTo>
                    <a:pt x="112258" y="880210"/>
                  </a:lnTo>
                  <a:cubicBezTo>
                    <a:pt x="50260" y="880210"/>
                    <a:pt x="0" y="829950"/>
                    <a:pt x="0" y="767952"/>
                  </a:cubicBezTo>
                  <a:lnTo>
                    <a:pt x="0" y="112258"/>
                  </a:lnTo>
                  <a:cubicBezTo>
                    <a:pt x="0" y="50260"/>
                    <a:pt x="50260" y="0"/>
                    <a:pt x="11225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12605D">
                    <a:alpha val="12500"/>
                  </a:srgbClr>
                </a:gs>
                <a:gs pos="100000">
                  <a:srgbClr val="062E2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918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434908" y="3999032"/>
            <a:ext cx="3517241" cy="3808944"/>
            <a:chOff x="0" y="0"/>
            <a:chExt cx="812800" cy="8802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80210"/>
            </a:xfrm>
            <a:custGeom>
              <a:avLst/>
              <a:gdLst/>
              <a:ahLst/>
              <a:cxnLst/>
              <a:rect r="r" b="b" t="t" l="l"/>
              <a:pathLst>
                <a:path h="880210" w="812800">
                  <a:moveTo>
                    <a:pt x="112258" y="0"/>
                  </a:moveTo>
                  <a:lnTo>
                    <a:pt x="700542" y="0"/>
                  </a:lnTo>
                  <a:cubicBezTo>
                    <a:pt x="762540" y="0"/>
                    <a:pt x="812800" y="50260"/>
                    <a:pt x="812800" y="112258"/>
                  </a:cubicBezTo>
                  <a:lnTo>
                    <a:pt x="812800" y="767952"/>
                  </a:lnTo>
                  <a:cubicBezTo>
                    <a:pt x="812800" y="797725"/>
                    <a:pt x="800973" y="826278"/>
                    <a:pt x="779920" y="847330"/>
                  </a:cubicBezTo>
                  <a:cubicBezTo>
                    <a:pt x="758868" y="868383"/>
                    <a:pt x="730315" y="880210"/>
                    <a:pt x="700542" y="880210"/>
                  </a:cubicBezTo>
                  <a:lnTo>
                    <a:pt x="112258" y="880210"/>
                  </a:lnTo>
                  <a:cubicBezTo>
                    <a:pt x="50260" y="880210"/>
                    <a:pt x="0" y="829950"/>
                    <a:pt x="0" y="767952"/>
                  </a:cubicBezTo>
                  <a:lnTo>
                    <a:pt x="0" y="112258"/>
                  </a:lnTo>
                  <a:cubicBezTo>
                    <a:pt x="0" y="50260"/>
                    <a:pt x="50260" y="0"/>
                    <a:pt x="11225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12605D">
                    <a:alpha val="12500"/>
                  </a:srgbClr>
                </a:gs>
                <a:gs pos="100000">
                  <a:srgbClr val="062E2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12800" cy="918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0">
            <a:off x="-1803019" y="-1780482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4"/>
                </a:moveTo>
                <a:lnTo>
                  <a:pt x="3606038" y="3560964"/>
                </a:lnTo>
                <a:lnTo>
                  <a:pt x="3606038" y="0"/>
                </a:lnTo>
                <a:lnTo>
                  <a:pt x="0" y="0"/>
                </a:lnTo>
                <a:lnTo>
                  <a:pt x="0" y="3560964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true" rot="-9145948">
            <a:off x="5525004" y="9505815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3"/>
                </a:moveTo>
                <a:lnTo>
                  <a:pt x="3606039" y="3560963"/>
                </a:lnTo>
                <a:lnTo>
                  <a:pt x="3606039" y="0"/>
                </a:lnTo>
                <a:lnTo>
                  <a:pt x="0" y="0"/>
                </a:lnTo>
                <a:lnTo>
                  <a:pt x="0" y="3560963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706657">
            <a:off x="-1984892" y="7112603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0" y="0"/>
                </a:moveTo>
                <a:lnTo>
                  <a:pt x="3253224" y="0"/>
                </a:lnTo>
                <a:lnTo>
                  <a:pt x="3253224" y="5123187"/>
                </a:lnTo>
                <a:lnTo>
                  <a:pt x="0" y="51231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-8460605">
            <a:off x="16661388" y="6937829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3253224" y="0"/>
                </a:moveTo>
                <a:lnTo>
                  <a:pt x="0" y="0"/>
                </a:lnTo>
                <a:lnTo>
                  <a:pt x="0" y="5123186"/>
                </a:lnTo>
                <a:lnTo>
                  <a:pt x="3253224" y="5123186"/>
                </a:lnTo>
                <a:lnTo>
                  <a:pt x="3253224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8460605">
            <a:off x="8455967" y="-3099774"/>
            <a:ext cx="3253223" cy="5123187"/>
          </a:xfrm>
          <a:custGeom>
            <a:avLst/>
            <a:gdLst/>
            <a:ahLst/>
            <a:cxnLst/>
            <a:rect r="r" b="b" t="t" l="l"/>
            <a:pathLst>
              <a:path h="5123187" w="3253223">
                <a:moveTo>
                  <a:pt x="3253223" y="0"/>
                </a:moveTo>
                <a:lnTo>
                  <a:pt x="0" y="0"/>
                </a:lnTo>
                <a:lnTo>
                  <a:pt x="0" y="5123187"/>
                </a:lnTo>
                <a:lnTo>
                  <a:pt x="3253223" y="5123187"/>
                </a:lnTo>
                <a:lnTo>
                  <a:pt x="3253223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-9145948">
            <a:off x="17140823" y="1914793"/>
            <a:ext cx="3606039" cy="3560963"/>
          </a:xfrm>
          <a:custGeom>
            <a:avLst/>
            <a:gdLst/>
            <a:ahLst/>
            <a:cxnLst/>
            <a:rect r="r" b="b" t="t" l="l"/>
            <a:pathLst>
              <a:path h="3560963" w="3606039">
                <a:moveTo>
                  <a:pt x="0" y="3560963"/>
                </a:moveTo>
                <a:lnTo>
                  <a:pt x="3606039" y="3560963"/>
                </a:lnTo>
                <a:lnTo>
                  <a:pt x="3606039" y="0"/>
                </a:lnTo>
                <a:lnTo>
                  <a:pt x="0" y="0"/>
                </a:lnTo>
                <a:lnTo>
                  <a:pt x="0" y="3560963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3538356" y="3999032"/>
            <a:ext cx="3517241" cy="3808944"/>
            <a:chOff x="0" y="0"/>
            <a:chExt cx="812800" cy="88021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80210"/>
            </a:xfrm>
            <a:custGeom>
              <a:avLst/>
              <a:gdLst/>
              <a:ahLst/>
              <a:cxnLst/>
              <a:rect r="r" b="b" t="t" l="l"/>
              <a:pathLst>
                <a:path h="880210" w="812800">
                  <a:moveTo>
                    <a:pt x="112258" y="0"/>
                  </a:moveTo>
                  <a:lnTo>
                    <a:pt x="700542" y="0"/>
                  </a:lnTo>
                  <a:cubicBezTo>
                    <a:pt x="762540" y="0"/>
                    <a:pt x="812800" y="50260"/>
                    <a:pt x="812800" y="112258"/>
                  </a:cubicBezTo>
                  <a:lnTo>
                    <a:pt x="812800" y="767952"/>
                  </a:lnTo>
                  <a:cubicBezTo>
                    <a:pt x="812800" y="797725"/>
                    <a:pt x="800973" y="826278"/>
                    <a:pt x="779920" y="847330"/>
                  </a:cubicBezTo>
                  <a:cubicBezTo>
                    <a:pt x="758868" y="868383"/>
                    <a:pt x="730315" y="880210"/>
                    <a:pt x="700542" y="880210"/>
                  </a:cubicBezTo>
                  <a:lnTo>
                    <a:pt x="112258" y="880210"/>
                  </a:lnTo>
                  <a:cubicBezTo>
                    <a:pt x="50260" y="880210"/>
                    <a:pt x="0" y="829950"/>
                    <a:pt x="0" y="767952"/>
                  </a:cubicBezTo>
                  <a:lnTo>
                    <a:pt x="0" y="112258"/>
                  </a:lnTo>
                  <a:cubicBezTo>
                    <a:pt x="0" y="50260"/>
                    <a:pt x="50260" y="0"/>
                    <a:pt x="11225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12605D">
                    <a:alpha val="12500"/>
                  </a:srgbClr>
                </a:gs>
                <a:gs pos="100000">
                  <a:srgbClr val="062E2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12800" cy="918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0524988" y="3434473"/>
            <a:ext cx="1337081" cy="1883213"/>
          </a:xfrm>
          <a:custGeom>
            <a:avLst/>
            <a:gdLst/>
            <a:ahLst/>
            <a:cxnLst/>
            <a:rect r="r" b="b" t="t" l="l"/>
            <a:pathLst>
              <a:path h="1883213" w="1337081">
                <a:moveTo>
                  <a:pt x="0" y="0"/>
                </a:moveTo>
                <a:lnTo>
                  <a:pt x="1337081" y="0"/>
                </a:lnTo>
                <a:lnTo>
                  <a:pt x="1337081" y="1883214"/>
                </a:lnTo>
                <a:lnTo>
                  <a:pt x="0" y="18832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443513" y="3645389"/>
            <a:ext cx="1706926" cy="1678995"/>
          </a:xfrm>
          <a:custGeom>
            <a:avLst/>
            <a:gdLst/>
            <a:ahLst/>
            <a:cxnLst/>
            <a:rect r="r" b="b" t="t" l="l"/>
            <a:pathLst>
              <a:path h="1678995" w="1706926">
                <a:moveTo>
                  <a:pt x="0" y="0"/>
                </a:moveTo>
                <a:lnTo>
                  <a:pt x="1706926" y="0"/>
                </a:lnTo>
                <a:lnTo>
                  <a:pt x="1706926" y="1678995"/>
                </a:lnTo>
                <a:lnTo>
                  <a:pt x="0" y="16789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322677" y="3819816"/>
            <a:ext cx="1539199" cy="1504567"/>
          </a:xfrm>
          <a:custGeom>
            <a:avLst/>
            <a:gdLst/>
            <a:ahLst/>
            <a:cxnLst/>
            <a:rect r="r" b="b" t="t" l="l"/>
            <a:pathLst>
              <a:path h="1504567" w="1539199">
                <a:moveTo>
                  <a:pt x="0" y="0"/>
                </a:moveTo>
                <a:lnTo>
                  <a:pt x="1539199" y="0"/>
                </a:lnTo>
                <a:lnTo>
                  <a:pt x="1539199" y="1504568"/>
                </a:lnTo>
                <a:lnTo>
                  <a:pt x="0" y="1504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93541" y="3797593"/>
            <a:ext cx="2394966" cy="1526791"/>
          </a:xfrm>
          <a:custGeom>
            <a:avLst/>
            <a:gdLst/>
            <a:ahLst/>
            <a:cxnLst/>
            <a:rect r="r" b="b" t="t" l="l"/>
            <a:pathLst>
              <a:path h="1526791" w="2394966">
                <a:moveTo>
                  <a:pt x="0" y="0"/>
                </a:moveTo>
                <a:lnTo>
                  <a:pt x="2394966" y="0"/>
                </a:lnTo>
                <a:lnTo>
                  <a:pt x="2394966" y="1526791"/>
                </a:lnTo>
                <a:lnTo>
                  <a:pt x="0" y="15267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950048" y="5429073"/>
            <a:ext cx="2081952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Crianças de 6 a 12 anos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637034" y="6387308"/>
            <a:ext cx="2707980" cy="1378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Consulta rápida, aprendizado fonético e associação visual da língua Munduruku</a:t>
            </a:r>
          </a:p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6053117" y="5457734"/>
            <a:ext cx="2078318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Professores e Educadores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738286" y="6454049"/>
            <a:ext cx="2707980" cy="1378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Gestores do conteúdo: cadastram, revisam e organizam o vocabulário nativo.</a:t>
            </a:r>
          </a:p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9870452" y="5429073"/>
            <a:ext cx="2646152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Comunidade e Falantes Nativos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839538" y="6454049"/>
            <a:ext cx="2707980" cy="1378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Memória viva da aldeia e fonte primária das traduções e registros culturais.</a:t>
            </a:r>
          </a:p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13662723" y="5457734"/>
            <a:ext cx="3268506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Pesquisadores e Entusiastas da Língua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942986" y="6454049"/>
            <a:ext cx="2707980" cy="1378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Utilizam o sistema como repositório de consulta gramatical e identidade cultural.</a:t>
            </a:r>
          </a:p>
          <a:p>
            <a:pPr algn="ctr" marL="0" indent="0" lvl="0">
              <a:lnSpc>
                <a:spcPts val="223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7172">
            <a:off x="-4924778" y="-505868"/>
            <a:ext cx="11906956" cy="15413535"/>
          </a:xfrm>
          <a:custGeom>
            <a:avLst/>
            <a:gdLst/>
            <a:ahLst/>
            <a:cxnLst/>
            <a:rect r="r" b="b" t="t" l="l"/>
            <a:pathLst>
              <a:path h="15413535" w="11906956">
                <a:moveTo>
                  <a:pt x="0" y="0"/>
                </a:moveTo>
                <a:lnTo>
                  <a:pt x="11906956" y="0"/>
                </a:lnTo>
                <a:lnTo>
                  <a:pt x="11906956" y="15413536"/>
                </a:lnTo>
                <a:lnTo>
                  <a:pt x="0" y="1541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07172">
            <a:off x="13848913" y="-2319313"/>
            <a:ext cx="11906956" cy="15413535"/>
          </a:xfrm>
          <a:custGeom>
            <a:avLst/>
            <a:gdLst/>
            <a:ahLst/>
            <a:cxnLst/>
            <a:rect r="r" b="b" t="t" l="l"/>
            <a:pathLst>
              <a:path h="15413535" w="11906956">
                <a:moveTo>
                  <a:pt x="0" y="0"/>
                </a:moveTo>
                <a:lnTo>
                  <a:pt x="11906956" y="0"/>
                </a:lnTo>
                <a:lnTo>
                  <a:pt x="11906956" y="15413535"/>
                </a:lnTo>
                <a:lnTo>
                  <a:pt x="0" y="154135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4476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gradFill>
                  <a:gsLst>
                    <a:gs pos="0">
                      <a:srgbClr val="12605D">
                        <a:alpha val="100000"/>
                      </a:srgbClr>
                    </a:gs>
                    <a:gs pos="100000">
                      <a:srgbClr val="084734">
                        <a:alpha val="100000"/>
                      </a:srgbClr>
                    </a:gs>
                  </a:gsLst>
                  <a:lin ang="0"/>
                </a:gradFill>
                <a:latin typeface="Quicksand Bold"/>
                <a:ea typeface="Quicksand Bold"/>
                <a:cs typeface="Quicksand Bold"/>
                <a:sym typeface="Quicksand Bold"/>
              </a:rPr>
              <a:t>Objetivo do Produto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036547" y="1961598"/>
            <a:ext cx="12214905" cy="3173455"/>
            <a:chOff x="0" y="0"/>
            <a:chExt cx="2580321" cy="6703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80321" cy="670372"/>
            </a:xfrm>
            <a:custGeom>
              <a:avLst/>
              <a:gdLst/>
              <a:ahLst/>
              <a:cxnLst/>
              <a:rect r="r" b="b" t="t" l="l"/>
              <a:pathLst>
                <a:path h="670372" w="2580321">
                  <a:moveTo>
                    <a:pt x="31057" y="0"/>
                  </a:moveTo>
                  <a:lnTo>
                    <a:pt x="2549264" y="0"/>
                  </a:lnTo>
                  <a:cubicBezTo>
                    <a:pt x="2566416" y="0"/>
                    <a:pt x="2580321" y="13905"/>
                    <a:pt x="2580321" y="31057"/>
                  </a:cubicBezTo>
                  <a:lnTo>
                    <a:pt x="2580321" y="639316"/>
                  </a:lnTo>
                  <a:cubicBezTo>
                    <a:pt x="2580321" y="647552"/>
                    <a:pt x="2577049" y="655452"/>
                    <a:pt x="2571224" y="661276"/>
                  </a:cubicBezTo>
                  <a:cubicBezTo>
                    <a:pt x="2565400" y="667100"/>
                    <a:pt x="2557501" y="670372"/>
                    <a:pt x="2549264" y="670372"/>
                  </a:cubicBezTo>
                  <a:lnTo>
                    <a:pt x="31057" y="670372"/>
                  </a:lnTo>
                  <a:cubicBezTo>
                    <a:pt x="22820" y="670372"/>
                    <a:pt x="14921" y="667100"/>
                    <a:pt x="9096" y="661276"/>
                  </a:cubicBezTo>
                  <a:cubicBezTo>
                    <a:pt x="3272" y="655452"/>
                    <a:pt x="0" y="647552"/>
                    <a:pt x="0" y="639316"/>
                  </a:cubicBezTo>
                  <a:lnTo>
                    <a:pt x="0" y="31057"/>
                  </a:lnTo>
                  <a:cubicBezTo>
                    <a:pt x="0" y="22820"/>
                    <a:pt x="3272" y="14921"/>
                    <a:pt x="9096" y="9096"/>
                  </a:cubicBezTo>
                  <a:cubicBezTo>
                    <a:pt x="14921" y="3272"/>
                    <a:pt x="22820" y="0"/>
                    <a:pt x="31057" y="0"/>
                  </a:cubicBezTo>
                  <a:close/>
                </a:path>
              </a:pathLst>
            </a:custGeom>
            <a:solidFill>
              <a:srgbClr val="F6E9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80321" cy="708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436660" y="4216302"/>
            <a:ext cx="2310873" cy="487384"/>
            <a:chOff x="0" y="0"/>
            <a:chExt cx="3081164" cy="6498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81164" cy="649846"/>
            </a:xfrm>
            <a:custGeom>
              <a:avLst/>
              <a:gdLst/>
              <a:ahLst/>
              <a:cxnLst/>
              <a:rect r="r" b="b" t="t" l="l"/>
              <a:pathLst>
                <a:path h="649846" w="3081164">
                  <a:moveTo>
                    <a:pt x="0" y="0"/>
                  </a:moveTo>
                  <a:lnTo>
                    <a:pt x="3081164" y="0"/>
                  </a:lnTo>
                  <a:lnTo>
                    <a:pt x="3081164" y="649846"/>
                  </a:lnTo>
                  <a:lnTo>
                    <a:pt x="0" y="649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314182" y="86580"/>
              <a:ext cx="2452800" cy="4385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17"/>
                </a:lnSpc>
                <a:spcBef>
                  <a:spcPct val="0"/>
                </a:spcBef>
              </a:pPr>
              <a:r>
                <a:rPr lang="en-US" b="true" sz="2012">
                  <a:solidFill>
                    <a:srgbClr val="F6F3F4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REFATORAÇÃO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436660" y="2434926"/>
            <a:ext cx="2809236" cy="52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3"/>
              </a:lnSpc>
              <a:spcBef>
                <a:spcPct val="0"/>
              </a:spcBef>
            </a:pPr>
            <a:r>
              <a:rPr lang="en-US" b="true" sz="3116">
                <a:solidFill>
                  <a:srgbClr val="633F2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Objetivo Geral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436660" y="3135501"/>
            <a:ext cx="11533988" cy="863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0"/>
              </a:lnSpc>
              <a:spcBef>
                <a:spcPct val="0"/>
              </a:spcBef>
            </a:pPr>
            <a:r>
              <a:rPr lang="en-US" sz="249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r>
              <a:rPr lang="en-US" sz="2493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elhorar a escalabilidade e o engajamento da plataforma Nativo por meio da refatoração para um ecossistema de mídia dinâmico, lúdico e participativo.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245896" y="4217658"/>
            <a:ext cx="2310873" cy="487384"/>
            <a:chOff x="0" y="0"/>
            <a:chExt cx="3081164" cy="64984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081164" cy="649846"/>
            </a:xfrm>
            <a:custGeom>
              <a:avLst/>
              <a:gdLst/>
              <a:ahLst/>
              <a:cxnLst/>
              <a:rect r="r" b="b" t="t" l="l"/>
              <a:pathLst>
                <a:path h="649846" w="3081164">
                  <a:moveTo>
                    <a:pt x="0" y="0"/>
                  </a:moveTo>
                  <a:lnTo>
                    <a:pt x="3081164" y="0"/>
                  </a:lnTo>
                  <a:lnTo>
                    <a:pt x="3081164" y="649846"/>
                  </a:lnTo>
                  <a:lnTo>
                    <a:pt x="0" y="649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567415" y="86580"/>
              <a:ext cx="1946334" cy="4385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17"/>
                </a:lnSpc>
                <a:spcBef>
                  <a:spcPct val="0"/>
                </a:spcBef>
              </a:pPr>
              <a:r>
                <a:rPr lang="en-US" b="true" sz="2012">
                  <a:solidFill>
                    <a:srgbClr val="F6F3F4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MULTIMÍDIA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947294" y="4217658"/>
            <a:ext cx="2310873" cy="487384"/>
            <a:chOff x="0" y="0"/>
            <a:chExt cx="3081164" cy="64984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081164" cy="649846"/>
            </a:xfrm>
            <a:custGeom>
              <a:avLst/>
              <a:gdLst/>
              <a:ahLst/>
              <a:cxnLst/>
              <a:rect r="r" b="b" t="t" l="l"/>
              <a:pathLst>
                <a:path h="649846" w="3081164">
                  <a:moveTo>
                    <a:pt x="0" y="0"/>
                  </a:moveTo>
                  <a:lnTo>
                    <a:pt x="3081164" y="0"/>
                  </a:lnTo>
                  <a:lnTo>
                    <a:pt x="3081164" y="649846"/>
                  </a:lnTo>
                  <a:lnTo>
                    <a:pt x="0" y="649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423091" y="86580"/>
              <a:ext cx="2234982" cy="4385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17"/>
                </a:lnSpc>
                <a:spcBef>
                  <a:spcPct val="0"/>
                </a:spcBef>
              </a:pPr>
              <a:r>
                <a:rPr lang="en-US" b="true" sz="2012">
                  <a:solidFill>
                    <a:srgbClr val="F6F3F4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GAMIFICAÇÃO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028700" y="5553601"/>
            <a:ext cx="16230600" cy="495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63"/>
              </a:lnSpc>
            </a:pPr>
            <a:r>
              <a:rPr lang="en-US" sz="3116" b="tru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[OE1] </a:t>
            </a:r>
            <a:r>
              <a:rPr lang="en-US" sz="3116" b="true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Enriquecer a experiência de tradução.</a:t>
            </a:r>
          </a:p>
          <a:p>
            <a:pPr algn="just">
              <a:lnSpc>
                <a:spcPts val="4363"/>
              </a:lnSpc>
            </a:pPr>
            <a:r>
              <a:rPr lang="en-US" sz="3116" b="tru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[OE2] </a:t>
            </a:r>
            <a:r>
              <a:rPr lang="en-US" sz="3116" b="true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Aumentar a retenção e o engajamento na plataforma.</a:t>
            </a:r>
          </a:p>
          <a:p>
            <a:pPr algn="just">
              <a:lnSpc>
                <a:spcPts val="4363"/>
              </a:lnSpc>
            </a:pPr>
            <a:r>
              <a:rPr lang="en-US" sz="3116" b="tru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[OE3] </a:t>
            </a:r>
            <a:r>
              <a:rPr lang="en-US" sz="3116" b="true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Fomentar a interação e engajamento comunitário para troca de conteúdos culturais.</a:t>
            </a:r>
          </a:p>
          <a:p>
            <a:pPr algn="just">
              <a:lnSpc>
                <a:spcPts val="4363"/>
              </a:lnSpc>
            </a:pPr>
            <a:r>
              <a:rPr lang="en-US" sz="3116" b="tru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[OE4] </a:t>
            </a:r>
            <a:r>
              <a:rPr lang="en-US" sz="3116" b="true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Assegurar a integridade e segurança do acervo cultural.</a:t>
            </a:r>
          </a:p>
          <a:p>
            <a:pPr algn="just">
              <a:lnSpc>
                <a:spcPts val="4363"/>
              </a:lnSpc>
            </a:pPr>
            <a:r>
              <a:rPr lang="en-US" sz="3116" b="tru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[OE5] </a:t>
            </a:r>
            <a:r>
              <a:rPr lang="en-US" sz="3116" b="true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Apoiar a personalização da jornada do usuário</a:t>
            </a:r>
          </a:p>
          <a:p>
            <a:pPr algn="just">
              <a:lnSpc>
                <a:spcPts val="4363"/>
              </a:lnSpc>
            </a:pPr>
            <a:r>
              <a:rPr lang="en-US" sz="3116" b="true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[OE6] </a:t>
            </a:r>
            <a:r>
              <a:rPr lang="en-US" sz="3116" b="true">
                <a:solidFill>
                  <a:srgbClr val="17191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Garantir a acessibilidade em cenários de baixa conectividade.</a:t>
            </a:r>
          </a:p>
          <a:p>
            <a:pPr algn="ctr">
              <a:lnSpc>
                <a:spcPts val="4363"/>
              </a:lnSpc>
            </a:pPr>
          </a:p>
          <a:p>
            <a:pPr algn="ctr">
              <a:lnSpc>
                <a:spcPts val="436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27672" y="732495"/>
            <a:ext cx="392098" cy="358591"/>
          </a:xfrm>
          <a:custGeom>
            <a:avLst/>
            <a:gdLst/>
            <a:ahLst/>
            <a:cxnLst/>
            <a:rect r="r" b="b" t="t" l="l"/>
            <a:pathLst>
              <a:path h="358591" w="392098">
                <a:moveTo>
                  <a:pt x="0" y="0"/>
                </a:moveTo>
                <a:lnTo>
                  <a:pt x="392098" y="0"/>
                </a:lnTo>
                <a:lnTo>
                  <a:pt x="392098" y="358591"/>
                </a:lnTo>
                <a:lnTo>
                  <a:pt x="0" y="3585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736382"/>
            <a:ext cx="3475183" cy="701817"/>
            <a:chOff x="0" y="0"/>
            <a:chExt cx="1017154" cy="2054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17154" cy="205415"/>
            </a:xfrm>
            <a:custGeom>
              <a:avLst/>
              <a:gdLst/>
              <a:ahLst/>
              <a:cxnLst/>
              <a:rect r="r" b="b" t="t" l="l"/>
              <a:pathLst>
                <a:path h="205415" w="1017154">
                  <a:moveTo>
                    <a:pt x="0" y="0"/>
                  </a:moveTo>
                  <a:lnTo>
                    <a:pt x="1017154" y="0"/>
                  </a:lnTo>
                  <a:lnTo>
                    <a:pt x="1017154" y="205415"/>
                  </a:lnTo>
                  <a:lnTo>
                    <a:pt x="0" y="205415"/>
                  </a:lnTo>
                  <a:close/>
                </a:path>
              </a:pathLst>
            </a:custGeom>
            <a:ln w="19050" cap="sq">
              <a:solidFill>
                <a:srgbClr val="1A4F03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017154" cy="224465"/>
            </a:xfrm>
            <a:prstGeom prst="rect">
              <a:avLst/>
            </a:prstGeom>
          </p:spPr>
          <p:txBody>
            <a:bodyPr anchor="ctr" rtlCol="false" tIns="40279" lIns="40279" bIns="40279" rIns="40279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632587"/>
            <a:ext cx="3475183" cy="701817"/>
            <a:chOff x="0" y="0"/>
            <a:chExt cx="1017154" cy="20541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17154" cy="205415"/>
            </a:xfrm>
            <a:custGeom>
              <a:avLst/>
              <a:gdLst/>
              <a:ahLst/>
              <a:cxnLst/>
              <a:rect r="r" b="b" t="t" l="l"/>
              <a:pathLst>
                <a:path h="205415" w="1017154">
                  <a:moveTo>
                    <a:pt x="0" y="0"/>
                  </a:moveTo>
                  <a:lnTo>
                    <a:pt x="1017154" y="0"/>
                  </a:lnTo>
                  <a:lnTo>
                    <a:pt x="1017154" y="205415"/>
                  </a:lnTo>
                  <a:lnTo>
                    <a:pt x="0" y="205415"/>
                  </a:lnTo>
                  <a:close/>
                </a:path>
              </a:pathLst>
            </a:custGeom>
            <a:ln w="19050" cap="sq">
              <a:solidFill>
                <a:srgbClr val="1A4F03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1017154" cy="224465"/>
            </a:xfrm>
            <a:prstGeom prst="rect">
              <a:avLst/>
            </a:prstGeom>
          </p:spPr>
          <p:txBody>
            <a:bodyPr anchor="ctr" rtlCol="false" tIns="40279" lIns="40279" bIns="40279" rIns="40279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7840178"/>
            <a:ext cx="3475183" cy="701817"/>
            <a:chOff x="0" y="0"/>
            <a:chExt cx="1017154" cy="20541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17154" cy="205415"/>
            </a:xfrm>
            <a:custGeom>
              <a:avLst/>
              <a:gdLst/>
              <a:ahLst/>
              <a:cxnLst/>
              <a:rect r="r" b="b" t="t" l="l"/>
              <a:pathLst>
                <a:path h="205415" w="1017154">
                  <a:moveTo>
                    <a:pt x="0" y="0"/>
                  </a:moveTo>
                  <a:lnTo>
                    <a:pt x="1017154" y="0"/>
                  </a:lnTo>
                  <a:lnTo>
                    <a:pt x="1017154" y="205415"/>
                  </a:lnTo>
                  <a:lnTo>
                    <a:pt x="0" y="205415"/>
                  </a:lnTo>
                  <a:close/>
                </a:path>
              </a:pathLst>
            </a:custGeom>
            <a:ln w="19050" cap="sq">
              <a:solidFill>
                <a:srgbClr val="1A4F03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1017154" cy="224465"/>
            </a:xfrm>
            <a:prstGeom prst="rect">
              <a:avLst/>
            </a:prstGeom>
          </p:spPr>
          <p:txBody>
            <a:bodyPr anchor="ctr" rtlCol="false" tIns="40279" lIns="40279" bIns="40279" rIns="40279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991420" y="4736382"/>
            <a:ext cx="740704" cy="701817"/>
          </a:xfrm>
          <a:custGeom>
            <a:avLst/>
            <a:gdLst/>
            <a:ahLst/>
            <a:cxnLst/>
            <a:rect r="r" b="b" t="t" l="l"/>
            <a:pathLst>
              <a:path h="701817" w="740704">
                <a:moveTo>
                  <a:pt x="0" y="0"/>
                </a:moveTo>
                <a:lnTo>
                  <a:pt x="740704" y="0"/>
                </a:lnTo>
                <a:lnTo>
                  <a:pt x="740704" y="701817"/>
                </a:lnTo>
                <a:lnTo>
                  <a:pt x="0" y="701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8517843" y="3569329"/>
            <a:ext cx="3475183" cy="701817"/>
            <a:chOff x="0" y="0"/>
            <a:chExt cx="1017154" cy="2054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17154" cy="205415"/>
            </a:xfrm>
            <a:custGeom>
              <a:avLst/>
              <a:gdLst/>
              <a:ahLst/>
              <a:cxnLst/>
              <a:rect r="r" b="b" t="t" l="l"/>
              <a:pathLst>
                <a:path h="205415" w="1017154">
                  <a:moveTo>
                    <a:pt x="0" y="0"/>
                  </a:moveTo>
                  <a:lnTo>
                    <a:pt x="1017154" y="0"/>
                  </a:lnTo>
                  <a:lnTo>
                    <a:pt x="1017154" y="205415"/>
                  </a:lnTo>
                  <a:lnTo>
                    <a:pt x="0" y="205415"/>
                  </a:lnTo>
                  <a:close/>
                </a:path>
              </a:pathLst>
            </a:custGeom>
            <a:ln w="19050" cap="sq">
              <a:solidFill>
                <a:srgbClr val="1A4F03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1017154" cy="224465"/>
            </a:xfrm>
            <a:prstGeom prst="rect">
              <a:avLst/>
            </a:prstGeom>
          </p:spPr>
          <p:txBody>
            <a:bodyPr anchor="ctr" rtlCol="false" tIns="40279" lIns="40279" bIns="40279" rIns="40279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517843" y="1632587"/>
            <a:ext cx="3475183" cy="701817"/>
            <a:chOff x="0" y="0"/>
            <a:chExt cx="1017154" cy="20541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17154" cy="205415"/>
            </a:xfrm>
            <a:custGeom>
              <a:avLst/>
              <a:gdLst/>
              <a:ahLst/>
              <a:cxnLst/>
              <a:rect r="r" b="b" t="t" l="l"/>
              <a:pathLst>
                <a:path h="205415" w="1017154">
                  <a:moveTo>
                    <a:pt x="0" y="0"/>
                  </a:moveTo>
                  <a:lnTo>
                    <a:pt x="1017154" y="0"/>
                  </a:lnTo>
                  <a:lnTo>
                    <a:pt x="1017154" y="205415"/>
                  </a:lnTo>
                  <a:lnTo>
                    <a:pt x="0" y="205415"/>
                  </a:lnTo>
                  <a:close/>
                </a:path>
              </a:pathLst>
            </a:custGeom>
            <a:ln w="19050" cap="sq">
              <a:solidFill>
                <a:srgbClr val="1A4F03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1017154" cy="224465"/>
            </a:xfrm>
            <a:prstGeom prst="rect">
              <a:avLst/>
            </a:prstGeom>
          </p:spPr>
          <p:txBody>
            <a:bodyPr anchor="ctr" rtlCol="false" tIns="40279" lIns="40279" bIns="40279" rIns="40279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517843" y="5963896"/>
            <a:ext cx="3475183" cy="701817"/>
            <a:chOff x="0" y="0"/>
            <a:chExt cx="1017154" cy="20541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17154" cy="205415"/>
            </a:xfrm>
            <a:custGeom>
              <a:avLst/>
              <a:gdLst/>
              <a:ahLst/>
              <a:cxnLst/>
              <a:rect r="r" b="b" t="t" l="l"/>
              <a:pathLst>
                <a:path h="205415" w="1017154">
                  <a:moveTo>
                    <a:pt x="0" y="0"/>
                  </a:moveTo>
                  <a:lnTo>
                    <a:pt x="1017154" y="0"/>
                  </a:lnTo>
                  <a:lnTo>
                    <a:pt x="1017154" y="205415"/>
                  </a:lnTo>
                  <a:lnTo>
                    <a:pt x="0" y="205415"/>
                  </a:lnTo>
                  <a:close/>
                </a:path>
              </a:pathLst>
            </a:custGeom>
            <a:ln w="19050" cap="sq">
              <a:solidFill>
                <a:srgbClr val="1A4F03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1017154" cy="224465"/>
            </a:xfrm>
            <a:prstGeom prst="rect">
              <a:avLst/>
            </a:prstGeom>
          </p:spPr>
          <p:txBody>
            <a:bodyPr anchor="ctr" rtlCol="false" tIns="40279" lIns="40279" bIns="40279" rIns="40279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2480563" y="1716332"/>
            <a:ext cx="820894" cy="534327"/>
          </a:xfrm>
          <a:custGeom>
            <a:avLst/>
            <a:gdLst/>
            <a:ahLst/>
            <a:cxnLst/>
            <a:rect r="r" b="b" t="t" l="l"/>
            <a:pathLst>
              <a:path h="534327" w="820894">
                <a:moveTo>
                  <a:pt x="0" y="0"/>
                </a:moveTo>
                <a:lnTo>
                  <a:pt x="820893" y="0"/>
                </a:lnTo>
                <a:lnTo>
                  <a:pt x="820893" y="534327"/>
                </a:lnTo>
                <a:lnTo>
                  <a:pt x="0" y="5343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480563" y="5799532"/>
            <a:ext cx="740704" cy="1030545"/>
          </a:xfrm>
          <a:custGeom>
            <a:avLst/>
            <a:gdLst/>
            <a:ahLst/>
            <a:cxnLst/>
            <a:rect r="r" b="b" t="t" l="l"/>
            <a:pathLst>
              <a:path h="1030545" w="740704">
                <a:moveTo>
                  <a:pt x="0" y="0"/>
                </a:moveTo>
                <a:lnTo>
                  <a:pt x="740704" y="0"/>
                </a:lnTo>
                <a:lnTo>
                  <a:pt x="740704" y="1030545"/>
                </a:lnTo>
                <a:lnTo>
                  <a:pt x="0" y="10305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991420" y="1596769"/>
            <a:ext cx="811904" cy="738832"/>
          </a:xfrm>
          <a:custGeom>
            <a:avLst/>
            <a:gdLst/>
            <a:ahLst/>
            <a:cxnLst/>
            <a:rect r="r" b="b" t="t" l="l"/>
            <a:pathLst>
              <a:path h="738832" w="811904">
                <a:moveTo>
                  <a:pt x="0" y="0"/>
                </a:moveTo>
                <a:lnTo>
                  <a:pt x="811903" y="0"/>
                </a:lnTo>
                <a:lnTo>
                  <a:pt x="811903" y="738832"/>
                </a:lnTo>
                <a:lnTo>
                  <a:pt x="0" y="738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991420" y="7763902"/>
            <a:ext cx="778093" cy="778093"/>
          </a:xfrm>
          <a:custGeom>
            <a:avLst/>
            <a:gdLst/>
            <a:ahLst/>
            <a:cxnLst/>
            <a:rect r="r" b="b" t="t" l="l"/>
            <a:pathLst>
              <a:path h="778093" w="778093">
                <a:moveTo>
                  <a:pt x="0" y="0"/>
                </a:moveTo>
                <a:lnTo>
                  <a:pt x="778092" y="0"/>
                </a:lnTo>
                <a:lnTo>
                  <a:pt x="778092" y="778093"/>
                </a:lnTo>
                <a:lnTo>
                  <a:pt x="0" y="7780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480563" y="3569329"/>
            <a:ext cx="613771" cy="701817"/>
          </a:xfrm>
          <a:custGeom>
            <a:avLst/>
            <a:gdLst/>
            <a:ahLst/>
            <a:cxnLst/>
            <a:rect r="r" b="b" t="t" l="l"/>
            <a:pathLst>
              <a:path h="701817" w="613771">
                <a:moveTo>
                  <a:pt x="0" y="0"/>
                </a:moveTo>
                <a:lnTo>
                  <a:pt x="613771" y="0"/>
                </a:lnTo>
                <a:lnTo>
                  <a:pt x="613771" y="701817"/>
                </a:lnTo>
                <a:lnTo>
                  <a:pt x="0" y="7018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8517843" y="8235835"/>
            <a:ext cx="3475183" cy="701817"/>
            <a:chOff x="0" y="0"/>
            <a:chExt cx="1017154" cy="20541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17154" cy="205415"/>
            </a:xfrm>
            <a:custGeom>
              <a:avLst/>
              <a:gdLst/>
              <a:ahLst/>
              <a:cxnLst/>
              <a:rect r="r" b="b" t="t" l="l"/>
              <a:pathLst>
                <a:path h="205415" w="1017154">
                  <a:moveTo>
                    <a:pt x="0" y="0"/>
                  </a:moveTo>
                  <a:lnTo>
                    <a:pt x="1017154" y="0"/>
                  </a:lnTo>
                  <a:lnTo>
                    <a:pt x="1017154" y="205415"/>
                  </a:lnTo>
                  <a:lnTo>
                    <a:pt x="0" y="205415"/>
                  </a:lnTo>
                  <a:close/>
                </a:path>
              </a:pathLst>
            </a:custGeom>
            <a:ln w="19050" cap="sq">
              <a:solidFill>
                <a:srgbClr val="1A4F03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1017154" cy="224465"/>
            </a:xfrm>
            <a:prstGeom prst="rect">
              <a:avLst/>
            </a:prstGeom>
          </p:spPr>
          <p:txBody>
            <a:bodyPr anchor="ctr" rtlCol="false" tIns="40279" lIns="40279" bIns="40279" rIns="40279"/>
            <a:lstStyle/>
            <a:p>
              <a:pPr algn="ctr">
                <a:lnSpc>
                  <a:spcPts val="1800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2407283" y="8166721"/>
            <a:ext cx="760330" cy="770931"/>
          </a:xfrm>
          <a:custGeom>
            <a:avLst/>
            <a:gdLst/>
            <a:ahLst/>
            <a:cxnLst/>
            <a:rect r="r" b="b" t="t" l="l"/>
            <a:pathLst>
              <a:path h="770931" w="760330">
                <a:moveTo>
                  <a:pt x="0" y="0"/>
                </a:moveTo>
                <a:lnTo>
                  <a:pt x="760330" y="0"/>
                </a:lnTo>
                <a:lnTo>
                  <a:pt x="760330" y="770931"/>
                </a:lnTo>
                <a:lnTo>
                  <a:pt x="0" y="77093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3850572" y="176443"/>
            <a:ext cx="10586855" cy="1086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64"/>
              </a:lnSpc>
              <a:spcBef>
                <a:spcPct val="0"/>
              </a:spcBef>
            </a:pPr>
            <a:r>
              <a:rPr lang="en-US" b="true" sz="6331">
                <a:solidFill>
                  <a:srgbClr val="12605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Característica do Produto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79944" y="4837197"/>
            <a:ext cx="3372695" cy="433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1"/>
              </a:lnSpc>
              <a:spcBef>
                <a:spcPct val="0"/>
              </a:spcBef>
            </a:pPr>
            <a:r>
              <a:rPr lang="en-US" b="true" sz="2429">
                <a:solidFill>
                  <a:srgbClr val="12605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Feed Comunitário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28700" y="5810872"/>
            <a:ext cx="6677141" cy="88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3"/>
              </a:lnSpc>
              <a:spcBef>
                <a:spcPct val="0"/>
              </a:spcBef>
            </a:pP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Mural de publicações</a:t>
            </a: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para compartilhamento de novidades, eventos e saberes da aldeia, criando um espaço ativo de resistência cultural.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79944" y="1733401"/>
            <a:ext cx="3372695" cy="433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1"/>
              </a:lnSpc>
              <a:spcBef>
                <a:spcPct val="0"/>
              </a:spcBef>
            </a:pPr>
            <a:r>
              <a:rPr lang="en-US" b="true" sz="2429">
                <a:solidFill>
                  <a:srgbClr val="12605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Sincronizaçã</a:t>
            </a:r>
            <a:r>
              <a:rPr lang="en-US" b="true" sz="2429">
                <a:solidFill>
                  <a:srgbClr val="12605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o Offline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28700" y="2707076"/>
            <a:ext cx="6677141" cy="88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3"/>
              </a:lnSpc>
              <a:spcBef>
                <a:spcPct val="0"/>
              </a:spcBef>
            </a:pP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</a:t>
            </a: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istema de recompensas e níveis para incentivar o aprendizado contínuo. Inclui quizzes interativos e desafios diários de vocabulário.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79944" y="7940993"/>
            <a:ext cx="3372695" cy="433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1"/>
              </a:lnSpc>
              <a:spcBef>
                <a:spcPct val="0"/>
              </a:spcBef>
            </a:pPr>
            <a:r>
              <a:rPr lang="en-US" b="true" sz="2429">
                <a:solidFill>
                  <a:srgbClr val="12605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Supor</a:t>
            </a:r>
            <a:r>
              <a:rPr lang="en-US" b="true" sz="2429">
                <a:solidFill>
                  <a:srgbClr val="12605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te Multimídia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28700" y="8914668"/>
            <a:ext cx="6677141" cy="88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3"/>
              </a:lnSpc>
              <a:spcBef>
                <a:spcPct val="0"/>
              </a:spcBef>
            </a:pP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Pa</a:t>
            </a: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inel administrativo para professores e curadores, permitindo a validação e organização do vocabulário e mídias cadastradas.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569087" y="3670144"/>
            <a:ext cx="3372695" cy="433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1"/>
              </a:lnSpc>
              <a:spcBef>
                <a:spcPct val="0"/>
              </a:spcBef>
            </a:pPr>
            <a:r>
              <a:rPr lang="en-US" b="true" sz="2429">
                <a:solidFill>
                  <a:srgbClr val="12605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Questionários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517843" y="4385446"/>
            <a:ext cx="6677141" cy="1175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3"/>
              </a:lnSpc>
              <a:spcBef>
                <a:spcPct val="0"/>
              </a:spcBef>
            </a:pP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 soluçã</a:t>
            </a: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o deverá oferecer uma ferramenta onde os Professores podem elaborar questionários baseados em perguntas e respostas de múltipla escolha, com objetivo de outros usuários testarem seus conhecimentos.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569087" y="1733401"/>
            <a:ext cx="3372695" cy="433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1"/>
              </a:lnSpc>
              <a:spcBef>
                <a:spcPct val="0"/>
              </a:spcBef>
            </a:pPr>
            <a:r>
              <a:rPr lang="en-US" b="true" sz="2429">
                <a:solidFill>
                  <a:srgbClr val="12605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Gamificação Ativa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517843" y="2450519"/>
            <a:ext cx="6677141" cy="88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3"/>
              </a:lnSpc>
              <a:spcBef>
                <a:spcPct val="0"/>
              </a:spcBef>
            </a:pP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S</a:t>
            </a: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istema de recompensas e níveis para incentivar o aprendizado contínuo. Inclui quizzes interativos e desafios diários de vocabulário.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569087" y="6064711"/>
            <a:ext cx="3372695" cy="433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1"/>
              </a:lnSpc>
              <a:spcBef>
                <a:spcPct val="0"/>
              </a:spcBef>
            </a:pPr>
            <a:r>
              <a:rPr lang="en-US" b="true" sz="2429">
                <a:solidFill>
                  <a:srgbClr val="12605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Gestão de Conteúdo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517843" y="6791977"/>
            <a:ext cx="6677141" cy="88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3"/>
              </a:lnSpc>
              <a:spcBef>
                <a:spcPct val="0"/>
              </a:spcBef>
            </a:pP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Pa</a:t>
            </a: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inel administrativo para professores e curadores, permitindo a validação e organização do vocabulário e mídias cadastradas.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569087" y="8336650"/>
            <a:ext cx="3372695" cy="433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1"/>
              </a:lnSpc>
              <a:spcBef>
                <a:spcPct val="0"/>
              </a:spcBef>
            </a:pPr>
            <a:r>
              <a:rPr lang="en-US" b="true" sz="2429">
                <a:solidFill>
                  <a:srgbClr val="12605D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Perfil de Usuário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8517843" y="9051952"/>
            <a:ext cx="6677141" cy="88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83"/>
              </a:lnSpc>
              <a:spcBef>
                <a:spcPct val="0"/>
              </a:spcBef>
            </a:pP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</a:t>
            </a:r>
            <a:r>
              <a:rPr lang="en-US" sz="1702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 solução permite a visualização do histórico de tradução e gamificação do usuário, listando suas conquistas e conhecimentos.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DAHGwQfRqLI</dc:identifier>
  <dcterms:modified xsi:type="dcterms:W3CDTF">2011-08-01T06:04:30Z</dcterms:modified>
  <cp:revision>1</cp:revision>
  <dc:title>Nativo</dc:title>
</cp:coreProperties>
</file>